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Bricolage Grotesque" panose="020B0604020202020204" charset="0"/>
      <p:regular r:id="rId20"/>
    </p:embeddedFont>
    <p:embeddedFont>
      <p:font typeface="Bricolage Grotesque Bold" panose="020B0604020202020204" charset="0"/>
      <p:regular r:id="rId21"/>
    </p:embeddedFont>
    <p:embeddedFont>
      <p:font typeface="Bricolage Grotesque Light" panose="020B0604020202020204" charset="0"/>
      <p:regular r:id="rId22"/>
    </p:embeddedFont>
    <p:embeddedFont>
      <p:font typeface="DM Sans" pitchFamily="2" charset="0"/>
      <p:regular r:id="rId23"/>
    </p:embeddedFont>
    <p:embeddedFont>
      <p:font typeface="DM Sans Bold" charset="0"/>
      <p:regular r:id="rId24"/>
    </p:embeddedFont>
    <p:embeddedFont>
      <p:font typeface="Gotham Bold Italics" panose="020B0604020202020204" charset="0"/>
      <p:regular r:id="rId25"/>
    </p:embeddedFont>
    <p:embeddedFont>
      <p:font typeface="Kollektif Bold" panose="020B0604020202020204" charset="0"/>
      <p:regular r:id="rId26"/>
    </p:embeddedFont>
    <p:embeddedFont>
      <p:font typeface="Open Sans" panose="020B0606030504020204" pitchFamily="34" charset="0"/>
      <p:regular r:id="rId27"/>
    </p:embeddedFont>
    <p:embeddedFont>
      <p:font typeface="Open Sans Bold" panose="020B0806030504020204" charset="0"/>
      <p:regular r:id="rId28"/>
    </p:embeddedFont>
    <p:embeddedFont>
      <p:font typeface="Open Sans Extra Bold" panose="020B0604020202020204" charset="0"/>
      <p:regular r:id="rId29"/>
    </p:embeddedFont>
    <p:embeddedFont>
      <p:font typeface="Poppins" panose="00000500000000000000" pitchFamily="2" charset="0"/>
      <p:regular r:id="rId30"/>
    </p:embeddedFont>
    <p:embeddedFont>
      <p:font typeface="Poppins Bold" panose="00000800000000000000" charset="0"/>
      <p:regular r:id="rId31"/>
    </p:embeddedFont>
    <p:embeddedFont>
      <p:font typeface="Saira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01-Jan-25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01-Jan-25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01-Jan-25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01-Jan-25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01-Jan-25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01-Jan-25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01-Jan-25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9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85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36385" y="8831096"/>
            <a:ext cx="497506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11704" y="4187224"/>
            <a:ext cx="11175257" cy="3112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87"/>
              </a:lnSpc>
            </a:pPr>
            <a:r>
              <a:rPr lang="en-US" sz="7929" b="1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Aerofit Treadmill Buyer Profile and Data Analysis Report</a:t>
            </a:r>
          </a:p>
        </p:txBody>
      </p:sp>
      <p:sp>
        <p:nvSpPr>
          <p:cNvPr id="4" name="Freeform 4"/>
          <p:cNvSpPr/>
          <p:nvPr/>
        </p:nvSpPr>
        <p:spPr>
          <a:xfrm rot="4326401">
            <a:off x="7517219" y="-2351303"/>
            <a:ext cx="14975430" cy="12945611"/>
          </a:xfrm>
          <a:custGeom>
            <a:avLst/>
            <a:gdLst/>
            <a:ahLst/>
            <a:cxnLst/>
            <a:rect l="l" t="t" r="r" b="b"/>
            <a:pathLst>
              <a:path w="14975430" h="12945611">
                <a:moveTo>
                  <a:pt x="0" y="0"/>
                </a:moveTo>
                <a:lnTo>
                  <a:pt x="14975430" y="0"/>
                </a:lnTo>
                <a:lnTo>
                  <a:pt x="14975430" y="12945611"/>
                </a:lnTo>
                <a:lnTo>
                  <a:pt x="0" y="12945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-1187103">
            <a:off x="14189725" y="5259951"/>
            <a:ext cx="833395" cy="8333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59160" y="59160"/>
              <a:ext cx="694479" cy="694479"/>
            </a:xfrm>
            <a:custGeom>
              <a:avLst/>
              <a:gdLst/>
              <a:ahLst/>
              <a:cxnLst/>
              <a:rect l="l" t="t" r="r" b="b"/>
              <a:pathLst>
                <a:path w="694479" h="694479">
                  <a:moveTo>
                    <a:pt x="386527" y="25020"/>
                  </a:moveTo>
                  <a:lnTo>
                    <a:pt x="437269" y="133745"/>
                  </a:lnTo>
                  <a:cubicBezTo>
                    <a:pt x="462647" y="188123"/>
                    <a:pt x="506357" y="231833"/>
                    <a:pt x="560735" y="257211"/>
                  </a:cubicBezTo>
                  <a:lnTo>
                    <a:pt x="669460" y="307953"/>
                  </a:lnTo>
                  <a:cubicBezTo>
                    <a:pt x="684724" y="315077"/>
                    <a:pt x="694480" y="330396"/>
                    <a:pt x="694480" y="347240"/>
                  </a:cubicBezTo>
                  <a:cubicBezTo>
                    <a:pt x="694480" y="364084"/>
                    <a:pt x="684724" y="379403"/>
                    <a:pt x="669460" y="386527"/>
                  </a:cubicBezTo>
                  <a:lnTo>
                    <a:pt x="560735" y="437269"/>
                  </a:lnTo>
                  <a:cubicBezTo>
                    <a:pt x="506357" y="462647"/>
                    <a:pt x="462647" y="506357"/>
                    <a:pt x="437269" y="560735"/>
                  </a:cubicBezTo>
                  <a:lnTo>
                    <a:pt x="386527" y="669460"/>
                  </a:lnTo>
                  <a:cubicBezTo>
                    <a:pt x="379403" y="684724"/>
                    <a:pt x="364084" y="694480"/>
                    <a:pt x="347240" y="694480"/>
                  </a:cubicBezTo>
                  <a:cubicBezTo>
                    <a:pt x="330396" y="694480"/>
                    <a:pt x="315077" y="684724"/>
                    <a:pt x="307953" y="669460"/>
                  </a:cubicBezTo>
                  <a:lnTo>
                    <a:pt x="257211" y="560735"/>
                  </a:lnTo>
                  <a:cubicBezTo>
                    <a:pt x="231833" y="506357"/>
                    <a:pt x="188123" y="462647"/>
                    <a:pt x="133745" y="437269"/>
                  </a:cubicBezTo>
                  <a:lnTo>
                    <a:pt x="25020" y="386527"/>
                  </a:lnTo>
                  <a:cubicBezTo>
                    <a:pt x="9756" y="379403"/>
                    <a:pt x="0" y="364084"/>
                    <a:pt x="0" y="347240"/>
                  </a:cubicBezTo>
                  <a:cubicBezTo>
                    <a:pt x="0" y="330396"/>
                    <a:pt x="9756" y="315077"/>
                    <a:pt x="25020" y="307953"/>
                  </a:cubicBezTo>
                  <a:lnTo>
                    <a:pt x="133745" y="257211"/>
                  </a:lnTo>
                  <a:cubicBezTo>
                    <a:pt x="188123" y="231833"/>
                    <a:pt x="231833" y="188123"/>
                    <a:pt x="257211" y="133745"/>
                  </a:cubicBezTo>
                  <a:lnTo>
                    <a:pt x="307953" y="25020"/>
                  </a:lnTo>
                  <a:cubicBezTo>
                    <a:pt x="315077" y="9756"/>
                    <a:pt x="330396" y="0"/>
                    <a:pt x="347240" y="0"/>
                  </a:cubicBezTo>
                  <a:cubicBezTo>
                    <a:pt x="364084" y="0"/>
                    <a:pt x="379403" y="9756"/>
                    <a:pt x="386527" y="250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922646" y="685986"/>
            <a:ext cx="19097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51354" y="8557411"/>
            <a:ext cx="4724942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 Comprehensive Analysis of Customer Insights and Recommendations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7284" y="8042382"/>
            <a:ext cx="4198416" cy="403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0"/>
              </a:lnSpc>
              <a:spcBef>
                <a:spcPct val="0"/>
              </a:spcBef>
            </a:pPr>
            <a:r>
              <a:rPr lang="en-US" sz="2336" b="1" spc="-46" dirty="0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Author: Rian Qadir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24709" y="685986"/>
            <a:ext cx="3951587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36385" y="3380392"/>
            <a:ext cx="91161" cy="9116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52407" y="-1378056"/>
            <a:ext cx="13389562" cy="13570084"/>
          </a:xfrm>
          <a:custGeom>
            <a:avLst/>
            <a:gdLst/>
            <a:ahLst/>
            <a:cxnLst/>
            <a:rect l="l" t="t" r="r" b="b"/>
            <a:pathLst>
              <a:path w="13389562" h="13570084">
                <a:moveTo>
                  <a:pt x="0" y="0"/>
                </a:moveTo>
                <a:lnTo>
                  <a:pt x="13389562" y="0"/>
                </a:lnTo>
                <a:lnTo>
                  <a:pt x="13389562" y="13570084"/>
                </a:lnTo>
                <a:lnTo>
                  <a:pt x="0" y="13570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7580" y="2090731"/>
            <a:ext cx="8064476" cy="7175467"/>
            <a:chOff x="0" y="0"/>
            <a:chExt cx="1404345" cy="12495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04345" cy="1249533"/>
            </a:xfrm>
            <a:custGeom>
              <a:avLst/>
              <a:gdLst/>
              <a:ahLst/>
              <a:cxnLst/>
              <a:rect l="l" t="t" r="r" b="b"/>
              <a:pathLst>
                <a:path w="1404345" h="1249533">
                  <a:moveTo>
                    <a:pt x="40320" y="0"/>
                  </a:moveTo>
                  <a:lnTo>
                    <a:pt x="1364024" y="0"/>
                  </a:lnTo>
                  <a:cubicBezTo>
                    <a:pt x="1386293" y="0"/>
                    <a:pt x="1404345" y="18052"/>
                    <a:pt x="1404345" y="40320"/>
                  </a:cubicBezTo>
                  <a:lnTo>
                    <a:pt x="1404345" y="1209213"/>
                  </a:lnTo>
                  <a:cubicBezTo>
                    <a:pt x="1404345" y="1219906"/>
                    <a:pt x="1400097" y="1230162"/>
                    <a:pt x="1392535" y="1237723"/>
                  </a:cubicBezTo>
                  <a:cubicBezTo>
                    <a:pt x="1384974" y="1245285"/>
                    <a:pt x="1374718" y="1249533"/>
                    <a:pt x="1364024" y="1249533"/>
                  </a:cubicBezTo>
                  <a:lnTo>
                    <a:pt x="40320" y="1249533"/>
                  </a:lnTo>
                  <a:cubicBezTo>
                    <a:pt x="18052" y="1249533"/>
                    <a:pt x="0" y="1231481"/>
                    <a:pt x="0" y="1209213"/>
                  </a:cubicBezTo>
                  <a:lnTo>
                    <a:pt x="0" y="40320"/>
                  </a:lnTo>
                  <a:cubicBezTo>
                    <a:pt x="0" y="29627"/>
                    <a:pt x="4248" y="19371"/>
                    <a:pt x="11809" y="11809"/>
                  </a:cubicBezTo>
                  <a:cubicBezTo>
                    <a:pt x="19371" y="4248"/>
                    <a:pt x="29627" y="0"/>
                    <a:pt x="40320" y="0"/>
                  </a:cubicBezTo>
                  <a:close/>
                </a:path>
              </a:pathLst>
            </a:custGeom>
            <a:blipFill>
              <a:blip r:embed="rId4"/>
              <a:stretch>
                <a:fillRect l="-5301" r="-53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961947">
            <a:off x="16234867" y="8562151"/>
            <a:ext cx="915782" cy="91578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59222" y="59222"/>
              <a:ext cx="694356" cy="694356"/>
            </a:xfrm>
            <a:custGeom>
              <a:avLst/>
              <a:gdLst/>
              <a:ahLst/>
              <a:cxnLst/>
              <a:rect l="l" t="t" r="r" b="b"/>
              <a:pathLst>
                <a:path w="694356" h="694356">
                  <a:moveTo>
                    <a:pt x="386506" y="25045"/>
                  </a:moveTo>
                  <a:lnTo>
                    <a:pt x="437166" y="133595"/>
                  </a:lnTo>
                  <a:cubicBezTo>
                    <a:pt x="462570" y="188030"/>
                    <a:pt x="506326" y="231786"/>
                    <a:pt x="560761" y="257190"/>
                  </a:cubicBezTo>
                  <a:lnTo>
                    <a:pt x="669311" y="307850"/>
                  </a:lnTo>
                  <a:cubicBezTo>
                    <a:pt x="684590" y="314981"/>
                    <a:pt x="694356" y="330317"/>
                    <a:pt x="694356" y="347178"/>
                  </a:cubicBezTo>
                  <a:cubicBezTo>
                    <a:pt x="694356" y="364039"/>
                    <a:pt x="684590" y="379375"/>
                    <a:pt x="669311" y="386506"/>
                  </a:cubicBezTo>
                  <a:lnTo>
                    <a:pt x="560761" y="437166"/>
                  </a:lnTo>
                  <a:cubicBezTo>
                    <a:pt x="506326" y="462570"/>
                    <a:pt x="462570" y="506326"/>
                    <a:pt x="437166" y="560761"/>
                  </a:cubicBezTo>
                  <a:lnTo>
                    <a:pt x="386506" y="669311"/>
                  </a:lnTo>
                  <a:cubicBezTo>
                    <a:pt x="379375" y="684590"/>
                    <a:pt x="364039" y="694356"/>
                    <a:pt x="347178" y="694356"/>
                  </a:cubicBezTo>
                  <a:cubicBezTo>
                    <a:pt x="330317" y="694356"/>
                    <a:pt x="314981" y="684590"/>
                    <a:pt x="307850" y="669311"/>
                  </a:cubicBezTo>
                  <a:lnTo>
                    <a:pt x="257190" y="560761"/>
                  </a:lnTo>
                  <a:cubicBezTo>
                    <a:pt x="231786" y="506326"/>
                    <a:pt x="188030" y="462570"/>
                    <a:pt x="133595" y="437166"/>
                  </a:cubicBezTo>
                  <a:lnTo>
                    <a:pt x="25045" y="386506"/>
                  </a:lnTo>
                  <a:cubicBezTo>
                    <a:pt x="9766" y="379375"/>
                    <a:pt x="0" y="364039"/>
                    <a:pt x="0" y="347178"/>
                  </a:cubicBezTo>
                  <a:cubicBezTo>
                    <a:pt x="0" y="330317"/>
                    <a:pt x="9766" y="314981"/>
                    <a:pt x="25045" y="307850"/>
                  </a:cubicBezTo>
                  <a:lnTo>
                    <a:pt x="133595" y="257190"/>
                  </a:lnTo>
                  <a:cubicBezTo>
                    <a:pt x="188030" y="231786"/>
                    <a:pt x="231786" y="188030"/>
                    <a:pt x="257190" y="133595"/>
                  </a:cubicBezTo>
                  <a:lnTo>
                    <a:pt x="307850" y="25045"/>
                  </a:lnTo>
                  <a:cubicBezTo>
                    <a:pt x="314981" y="9766"/>
                    <a:pt x="330317" y="0"/>
                    <a:pt x="347178" y="0"/>
                  </a:cubicBezTo>
                  <a:cubicBezTo>
                    <a:pt x="364039" y="0"/>
                    <a:pt x="379375" y="9766"/>
                    <a:pt x="386506" y="25045"/>
                  </a:cubicBezTo>
                  <a:close/>
                </a:path>
              </a:pathLst>
            </a:custGeom>
            <a:solidFill>
              <a:srgbClr val="3232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08409" y="1443515"/>
            <a:ext cx="1294433" cy="129443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212720" y="1647825"/>
            <a:ext cx="885811" cy="885811"/>
          </a:xfrm>
          <a:custGeom>
            <a:avLst/>
            <a:gdLst/>
            <a:ahLst/>
            <a:cxnLst/>
            <a:rect l="l" t="t" r="r" b="b"/>
            <a:pathLst>
              <a:path w="885811" h="885811">
                <a:moveTo>
                  <a:pt x="0" y="0"/>
                </a:moveTo>
                <a:lnTo>
                  <a:pt x="885811" y="0"/>
                </a:lnTo>
                <a:lnTo>
                  <a:pt x="885811" y="885812"/>
                </a:lnTo>
                <a:lnTo>
                  <a:pt x="0" y="885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711704" y="796299"/>
            <a:ext cx="91161" cy="9116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11704" y="3951113"/>
            <a:ext cx="6849847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</a:t>
            </a:r>
            <a:r>
              <a:rPr lang="en-US" sz="2199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eatmap: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Strength and direction of relationships among numerical features.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32323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11704" y="2347746"/>
            <a:ext cx="7296705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5000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Correlation Analysis</a:t>
            </a:r>
          </a:p>
          <a:p>
            <a:pPr algn="l">
              <a:lnSpc>
                <a:spcPts val="4300"/>
              </a:lnSpc>
            </a:pPr>
            <a:endParaRPr lang="en-US" sz="5000" b="1">
              <a:solidFill>
                <a:srgbClr val="323232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932171" y="685986"/>
            <a:ext cx="19097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189996" y="685986"/>
            <a:ext cx="3395825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C640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C640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14131544" y="7969488"/>
            <a:ext cx="5132702" cy="5185216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flipV="1">
            <a:off x="14444220" y="8329798"/>
            <a:ext cx="5038853" cy="5038853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V="1">
            <a:off x="14802690" y="8681112"/>
            <a:ext cx="4867141" cy="4867141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2634588" y="3393356"/>
            <a:ext cx="8801662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CUSTOMER DEMOGRAPHICS - GENDER DISTRIBUTION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34588" y="5095875"/>
            <a:ext cx="4861917" cy="128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687" lvl="1" indent="-272343" algn="l">
              <a:lnSpc>
                <a:spcPts val="3405"/>
              </a:lnSpc>
              <a:buFont typeface="Arial"/>
              <a:buChar char="•"/>
            </a:pPr>
            <a:r>
              <a:rPr lang="en-US" sz="2522" b="1" spc="-45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Female Purchases:</a:t>
            </a:r>
          </a:p>
          <a:p>
            <a:pPr marL="544687" lvl="1" indent="-272343" algn="l">
              <a:lnSpc>
                <a:spcPts val="3405"/>
              </a:lnSpc>
              <a:buFont typeface="Arial"/>
              <a:buChar char="•"/>
            </a:pPr>
            <a:r>
              <a:rPr lang="en-US" sz="2522" spc="-45">
                <a:solidFill>
                  <a:srgbClr val="000000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KP781: 17.5% of total females.</a:t>
            </a:r>
          </a:p>
          <a:p>
            <a:pPr marL="544687" lvl="1" indent="-272343" algn="l">
              <a:lnSpc>
                <a:spcPts val="3405"/>
              </a:lnSpc>
              <a:buFont typeface="Arial"/>
              <a:buChar char="•"/>
            </a:pPr>
            <a:r>
              <a:rPr lang="en-US" sz="2522" spc="-45">
                <a:solidFill>
                  <a:srgbClr val="000000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KP281: 50% female probability.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22646" y="685986"/>
            <a:ext cx="19097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80471" y="685986"/>
            <a:ext cx="3395825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C640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C640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14131544" y="7969488"/>
            <a:ext cx="5132702" cy="5185216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flipV="1">
            <a:off x="14444220" y="8329798"/>
            <a:ext cx="5038853" cy="5038853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V="1">
            <a:off x="14802690" y="8681112"/>
            <a:ext cx="4867141" cy="4867141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2634588" y="3393356"/>
            <a:ext cx="8801662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CUSTOMER DEMOGRAPHICS - AGE DISTRIBUTION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34588" y="5095875"/>
            <a:ext cx="3614857" cy="856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687" lvl="1" indent="-272343" algn="l">
              <a:lnSpc>
                <a:spcPts val="3405"/>
              </a:lnSpc>
              <a:buFont typeface="Arial"/>
              <a:buChar char="•"/>
            </a:pPr>
            <a:r>
              <a:rPr lang="en-US" sz="2522" b="1" spc="-45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Aged 20s to 30s: </a:t>
            </a:r>
          </a:p>
          <a:p>
            <a:pPr marL="544687" lvl="1" indent="-272343" algn="l">
              <a:lnSpc>
                <a:spcPts val="3405"/>
              </a:lnSpc>
              <a:buFont typeface="Arial"/>
              <a:buChar char="•"/>
            </a:pPr>
            <a:r>
              <a:rPr lang="en-US" sz="2522" spc="-45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37.22% of customers.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22646" y="685986"/>
            <a:ext cx="19097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80471" y="685986"/>
            <a:ext cx="3395825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C640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C640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14131544" y="7969488"/>
            <a:ext cx="5132702" cy="5185216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flipV="1">
            <a:off x="14444220" y="8329798"/>
            <a:ext cx="5038853" cy="5038853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V="1">
            <a:off x="14802690" y="8681112"/>
            <a:ext cx="4867141" cy="4867141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2634588" y="3561469"/>
            <a:ext cx="8801662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INCOME 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34588" y="4691280"/>
            <a:ext cx="9553575" cy="856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687" lvl="1" indent="-272343" algn="l">
              <a:lnSpc>
                <a:spcPts val="3405"/>
              </a:lnSpc>
              <a:buFont typeface="Arial"/>
              <a:buChar char="•"/>
            </a:pPr>
            <a:r>
              <a:rPr lang="en-US" sz="2522" b="1" spc="-45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Low-Income Insights:</a:t>
            </a:r>
          </a:p>
          <a:p>
            <a:pPr marL="544687" lvl="1" indent="-272343" algn="l">
              <a:lnSpc>
                <a:spcPts val="3405"/>
              </a:lnSpc>
              <a:buFont typeface="Arial"/>
              <a:buChar char="•"/>
            </a:pPr>
            <a:r>
              <a:rPr lang="en-US" sz="2522" spc="-45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46.11% of customers (Income ≤ $50,000) purchased a treadmill</a:t>
            </a:r>
            <a:r>
              <a:rPr lang="en-US" sz="2522" b="1" spc="-45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22646" y="685986"/>
            <a:ext cx="19097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80471" y="685986"/>
            <a:ext cx="3395825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C640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C640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14131544" y="7969488"/>
            <a:ext cx="5132702" cy="5185216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flipV="1">
            <a:off x="14444220" y="8329798"/>
            <a:ext cx="5038853" cy="5038853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V="1">
            <a:off x="14802690" y="8681112"/>
            <a:ext cx="4867141" cy="4867141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2634588" y="3561469"/>
            <a:ext cx="8801662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FITNESS LEVEL INSIGHTS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34588" y="4649982"/>
            <a:ext cx="4199454" cy="856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687" lvl="1" indent="-272343" algn="l">
              <a:lnSpc>
                <a:spcPts val="3405"/>
              </a:lnSpc>
              <a:buFont typeface="Arial"/>
              <a:buChar char="•"/>
            </a:pPr>
            <a:r>
              <a:rPr lang="en-US" sz="2522" b="1" spc="-45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Fitness Level 5:</a:t>
            </a:r>
          </a:p>
          <a:p>
            <a:pPr marL="544687" lvl="1" indent="-272343" algn="l">
              <a:lnSpc>
                <a:spcPts val="3405"/>
              </a:lnSpc>
              <a:buFont typeface="Arial"/>
              <a:buChar char="•"/>
            </a:pPr>
            <a:r>
              <a:rPr lang="en-US" sz="2522" spc="-45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93.55% purchased KP781.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22646" y="685986"/>
            <a:ext cx="19097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80471" y="685986"/>
            <a:ext cx="3395825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C640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C640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14131544" y="7969488"/>
            <a:ext cx="5132702" cy="5185216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flipV="1">
            <a:off x="14444220" y="8329798"/>
            <a:ext cx="5038853" cy="5038853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V="1">
            <a:off x="14802690" y="8681112"/>
            <a:ext cx="4867141" cy="4867141"/>
          </a:xfrm>
          <a:prstGeom prst="line">
            <a:avLst/>
          </a:prstGeom>
          <a:ln w="28575" cap="flat">
            <a:solidFill>
              <a:srgbClr val="FC64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2634588" y="3561469"/>
            <a:ext cx="909698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MARITAL STATUS 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34588" y="4764794"/>
            <a:ext cx="4415433" cy="856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687" lvl="1" indent="-272343" algn="l">
              <a:lnSpc>
                <a:spcPts val="3405"/>
              </a:lnSpc>
              <a:buFont typeface="Arial"/>
              <a:buChar char="•"/>
            </a:pPr>
            <a:r>
              <a:rPr lang="en-US" sz="2522" b="1" spc="-45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Partnered Customers:  </a:t>
            </a:r>
          </a:p>
          <a:p>
            <a:pPr marL="544687" lvl="1" indent="-272343" algn="l">
              <a:lnSpc>
                <a:spcPts val="3405"/>
              </a:lnSpc>
              <a:buFont typeface="Arial"/>
              <a:buChar char="•"/>
            </a:pPr>
            <a:r>
              <a:rPr lang="en-US" sz="2522" spc="-45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59.44% of total customers</a:t>
            </a:r>
            <a:r>
              <a:rPr lang="en-US" sz="2522" b="1" spc="-45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22646" y="685986"/>
            <a:ext cx="19097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80471" y="685986"/>
            <a:ext cx="3395825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38201" y="4763246"/>
            <a:ext cx="4533900" cy="1553443"/>
            <a:chOff x="0" y="0"/>
            <a:chExt cx="1194114" cy="4091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4114" cy="409137"/>
            </a:xfrm>
            <a:custGeom>
              <a:avLst/>
              <a:gdLst/>
              <a:ahLst/>
              <a:cxnLst/>
              <a:rect l="l" t="t" r="r" b="b"/>
              <a:pathLst>
                <a:path w="1194114" h="409137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27619" y="4476016"/>
            <a:ext cx="3555064" cy="574461"/>
            <a:chOff x="0" y="0"/>
            <a:chExt cx="2515016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15016" cy="406400"/>
            </a:xfrm>
            <a:custGeom>
              <a:avLst/>
              <a:gdLst/>
              <a:ahLst/>
              <a:cxnLst/>
              <a:rect l="l" t="t" r="r" b="b"/>
              <a:pathLst>
                <a:path w="2515016" h="406400">
                  <a:moveTo>
                    <a:pt x="2311816" y="0"/>
                  </a:moveTo>
                  <a:cubicBezTo>
                    <a:pt x="2424041" y="0"/>
                    <a:pt x="2515016" y="90976"/>
                    <a:pt x="2515016" y="203200"/>
                  </a:cubicBezTo>
                  <a:cubicBezTo>
                    <a:pt x="2515016" y="315424"/>
                    <a:pt x="2424041" y="406400"/>
                    <a:pt x="23118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6200"/>
              <a:ext cx="2515016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25025" y="4763246"/>
            <a:ext cx="4533900" cy="1553443"/>
            <a:chOff x="0" y="0"/>
            <a:chExt cx="1194114" cy="4091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94114" cy="409137"/>
            </a:xfrm>
            <a:custGeom>
              <a:avLst/>
              <a:gdLst/>
              <a:ahLst/>
              <a:cxnLst/>
              <a:rect l="l" t="t" r="r" b="b"/>
              <a:pathLst>
                <a:path w="1194114" h="409137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69734" y="4485558"/>
            <a:ext cx="4044482" cy="574461"/>
            <a:chOff x="0" y="0"/>
            <a:chExt cx="2861253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61253" cy="406400"/>
            </a:xfrm>
            <a:custGeom>
              <a:avLst/>
              <a:gdLst/>
              <a:ahLst/>
              <a:cxnLst/>
              <a:rect l="l" t="t" r="r" b="b"/>
              <a:pathLst>
                <a:path w="2861253" h="406400">
                  <a:moveTo>
                    <a:pt x="2658053" y="0"/>
                  </a:moveTo>
                  <a:cubicBezTo>
                    <a:pt x="2770278" y="0"/>
                    <a:pt x="2861253" y="90976"/>
                    <a:pt x="2861253" y="203200"/>
                  </a:cubicBezTo>
                  <a:cubicBezTo>
                    <a:pt x="2861253" y="315424"/>
                    <a:pt x="2770278" y="406400"/>
                    <a:pt x="26580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6200"/>
              <a:ext cx="2861253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38201" y="6927770"/>
            <a:ext cx="4533900" cy="1553443"/>
            <a:chOff x="0" y="0"/>
            <a:chExt cx="1194114" cy="4091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94114" cy="409137"/>
            </a:xfrm>
            <a:custGeom>
              <a:avLst/>
              <a:gdLst/>
              <a:ahLst/>
              <a:cxnLst/>
              <a:rect l="l" t="t" r="r" b="b"/>
              <a:pathLst>
                <a:path w="1194114" h="409137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127619" y="6640539"/>
            <a:ext cx="3555064" cy="574461"/>
            <a:chOff x="0" y="0"/>
            <a:chExt cx="2515016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15016" cy="406400"/>
            </a:xfrm>
            <a:custGeom>
              <a:avLst/>
              <a:gdLst/>
              <a:ahLst/>
              <a:cxnLst/>
              <a:rect l="l" t="t" r="r" b="b"/>
              <a:pathLst>
                <a:path w="2515016" h="406400">
                  <a:moveTo>
                    <a:pt x="2311816" y="0"/>
                  </a:moveTo>
                  <a:cubicBezTo>
                    <a:pt x="2424041" y="0"/>
                    <a:pt x="2515016" y="90976"/>
                    <a:pt x="2515016" y="203200"/>
                  </a:cubicBezTo>
                  <a:cubicBezTo>
                    <a:pt x="2515016" y="315424"/>
                    <a:pt x="2424041" y="406400"/>
                    <a:pt x="23118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6200"/>
              <a:ext cx="2515016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-2706367" y="1834362"/>
            <a:ext cx="9661800" cy="6675425"/>
          </a:xfrm>
          <a:custGeom>
            <a:avLst/>
            <a:gdLst/>
            <a:ahLst/>
            <a:cxnLst/>
            <a:rect l="l" t="t" r="r" b="b"/>
            <a:pathLst>
              <a:path w="9661800" h="6675425">
                <a:moveTo>
                  <a:pt x="0" y="0"/>
                </a:moveTo>
                <a:lnTo>
                  <a:pt x="9661800" y="0"/>
                </a:lnTo>
                <a:lnTo>
                  <a:pt x="9661800" y="6675426"/>
                </a:lnTo>
                <a:lnTo>
                  <a:pt x="0" y="6675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8366168" y="4533627"/>
            <a:ext cx="3077967" cy="430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2543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TARGET AUDIENCE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17079" y="5153281"/>
            <a:ext cx="2776145" cy="1007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Focus on male customers, especially partnered.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03911" y="1929612"/>
            <a:ext cx="8598982" cy="1595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 b="1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INSIGHTS AND RECOMMENDATIONS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008283" y="4543168"/>
            <a:ext cx="3594785" cy="430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2543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PRODUCT PORTFOLIO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03903" y="5153281"/>
            <a:ext cx="2776145" cy="1007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Promote KP281 and KP481, explore new models.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366168" y="6698150"/>
            <a:ext cx="3077967" cy="430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2543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PRICING STRATEGY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517079" y="7319775"/>
            <a:ext cx="2776145" cy="1007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Assess pricing impacts and implement tiered pricing.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2525025" y="6927770"/>
            <a:ext cx="4533900" cy="1553443"/>
            <a:chOff x="0" y="0"/>
            <a:chExt cx="1194114" cy="40913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94114" cy="409137"/>
            </a:xfrm>
            <a:custGeom>
              <a:avLst/>
              <a:gdLst/>
              <a:ahLst/>
              <a:cxnLst/>
              <a:rect l="l" t="t" r="r" b="b"/>
              <a:pathLst>
                <a:path w="1194114" h="409137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014443" y="6640539"/>
            <a:ext cx="3555064" cy="574461"/>
            <a:chOff x="0" y="0"/>
            <a:chExt cx="2515016" cy="406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515016" cy="406400"/>
            </a:xfrm>
            <a:custGeom>
              <a:avLst/>
              <a:gdLst/>
              <a:ahLst/>
              <a:cxnLst/>
              <a:rect l="l" t="t" r="r" b="b"/>
              <a:pathLst>
                <a:path w="2515016" h="406400">
                  <a:moveTo>
                    <a:pt x="2311816" y="0"/>
                  </a:moveTo>
                  <a:cubicBezTo>
                    <a:pt x="2424041" y="0"/>
                    <a:pt x="2515016" y="90976"/>
                    <a:pt x="2515016" y="203200"/>
                  </a:cubicBezTo>
                  <a:cubicBezTo>
                    <a:pt x="2515016" y="315424"/>
                    <a:pt x="2424041" y="406400"/>
                    <a:pt x="23118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76200"/>
              <a:ext cx="2515016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3252992" y="6698150"/>
            <a:ext cx="3077967" cy="430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2543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IDENTIFY REGIONS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403903" y="7319775"/>
            <a:ext cx="2776145" cy="1007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Tailor campaigns to areas with high treadmill demand.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922646" y="685986"/>
            <a:ext cx="19097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180471" y="685986"/>
            <a:ext cx="3395825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38201" y="4763246"/>
            <a:ext cx="4533900" cy="1553443"/>
            <a:chOff x="0" y="0"/>
            <a:chExt cx="1194114" cy="4091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4114" cy="409137"/>
            </a:xfrm>
            <a:custGeom>
              <a:avLst/>
              <a:gdLst/>
              <a:ahLst/>
              <a:cxnLst/>
              <a:rect l="l" t="t" r="r" b="b"/>
              <a:pathLst>
                <a:path w="1194114" h="409137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49615" y="4476016"/>
            <a:ext cx="3711071" cy="574461"/>
            <a:chOff x="0" y="0"/>
            <a:chExt cx="262538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25383" cy="406400"/>
            </a:xfrm>
            <a:custGeom>
              <a:avLst/>
              <a:gdLst/>
              <a:ahLst/>
              <a:cxnLst/>
              <a:rect l="l" t="t" r="r" b="b"/>
              <a:pathLst>
                <a:path w="2625383" h="406400">
                  <a:moveTo>
                    <a:pt x="2422183" y="0"/>
                  </a:moveTo>
                  <a:cubicBezTo>
                    <a:pt x="2534408" y="0"/>
                    <a:pt x="2625383" y="90976"/>
                    <a:pt x="2625383" y="203200"/>
                  </a:cubicBezTo>
                  <a:cubicBezTo>
                    <a:pt x="2625383" y="315424"/>
                    <a:pt x="2534408" y="406400"/>
                    <a:pt x="242218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6200"/>
              <a:ext cx="2625383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25025" y="4763246"/>
            <a:ext cx="4533900" cy="1553443"/>
            <a:chOff x="0" y="0"/>
            <a:chExt cx="1194114" cy="4091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94114" cy="409137"/>
            </a:xfrm>
            <a:custGeom>
              <a:avLst/>
              <a:gdLst/>
              <a:ahLst/>
              <a:cxnLst/>
              <a:rect l="l" t="t" r="r" b="b"/>
              <a:pathLst>
                <a:path w="1194114" h="409137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69734" y="4485558"/>
            <a:ext cx="4044482" cy="574461"/>
            <a:chOff x="0" y="0"/>
            <a:chExt cx="2861253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61253" cy="406400"/>
            </a:xfrm>
            <a:custGeom>
              <a:avLst/>
              <a:gdLst/>
              <a:ahLst/>
              <a:cxnLst/>
              <a:rect l="l" t="t" r="r" b="b"/>
              <a:pathLst>
                <a:path w="2861253" h="406400">
                  <a:moveTo>
                    <a:pt x="2658053" y="0"/>
                  </a:moveTo>
                  <a:cubicBezTo>
                    <a:pt x="2770278" y="0"/>
                    <a:pt x="2861253" y="90976"/>
                    <a:pt x="2861253" y="203200"/>
                  </a:cubicBezTo>
                  <a:cubicBezTo>
                    <a:pt x="2861253" y="315424"/>
                    <a:pt x="2770278" y="406400"/>
                    <a:pt x="26580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6200"/>
              <a:ext cx="2861253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38201" y="6927770"/>
            <a:ext cx="4533900" cy="1553443"/>
            <a:chOff x="0" y="0"/>
            <a:chExt cx="1194114" cy="4091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94114" cy="409137"/>
            </a:xfrm>
            <a:custGeom>
              <a:avLst/>
              <a:gdLst/>
              <a:ahLst/>
              <a:cxnLst/>
              <a:rect l="l" t="t" r="r" b="b"/>
              <a:pathLst>
                <a:path w="1194114" h="409137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127619" y="6640539"/>
            <a:ext cx="3555064" cy="574461"/>
            <a:chOff x="0" y="0"/>
            <a:chExt cx="2515016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15016" cy="406400"/>
            </a:xfrm>
            <a:custGeom>
              <a:avLst/>
              <a:gdLst/>
              <a:ahLst/>
              <a:cxnLst/>
              <a:rect l="l" t="t" r="r" b="b"/>
              <a:pathLst>
                <a:path w="2515016" h="406400">
                  <a:moveTo>
                    <a:pt x="2311816" y="0"/>
                  </a:moveTo>
                  <a:cubicBezTo>
                    <a:pt x="2424041" y="0"/>
                    <a:pt x="2515016" y="90976"/>
                    <a:pt x="2515016" y="203200"/>
                  </a:cubicBezTo>
                  <a:cubicBezTo>
                    <a:pt x="2515016" y="315424"/>
                    <a:pt x="2424041" y="406400"/>
                    <a:pt x="23118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6200"/>
              <a:ext cx="2515016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-2706367" y="1834362"/>
            <a:ext cx="9661800" cy="6675425"/>
          </a:xfrm>
          <a:custGeom>
            <a:avLst/>
            <a:gdLst/>
            <a:ahLst/>
            <a:cxnLst/>
            <a:rect l="l" t="t" r="r" b="b"/>
            <a:pathLst>
              <a:path w="9661800" h="6675425">
                <a:moveTo>
                  <a:pt x="0" y="0"/>
                </a:moveTo>
                <a:lnTo>
                  <a:pt x="9661800" y="0"/>
                </a:lnTo>
                <a:lnTo>
                  <a:pt x="9661800" y="6675426"/>
                </a:lnTo>
                <a:lnTo>
                  <a:pt x="0" y="6675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8049615" y="4552693"/>
            <a:ext cx="3537234" cy="33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0"/>
              </a:lnSpc>
            </a:pPr>
            <a:r>
              <a:rPr lang="en-US" sz="1986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HIGH-INCOME TARGETING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17079" y="5153281"/>
            <a:ext cx="2776145" cy="1007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Health benefits and fitness marketing campaigns.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03911" y="1929612"/>
            <a:ext cx="8598982" cy="1595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 b="1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INSIGHTS AND RECOMMENDATIONS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008283" y="4552693"/>
            <a:ext cx="3637598" cy="378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4"/>
              </a:lnSpc>
            </a:pPr>
            <a:r>
              <a:rPr lang="en-US" sz="226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ENHANCE ENGAGEMENT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03903" y="5153281"/>
            <a:ext cx="2776145" cy="66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Loyalty programs and community challenges.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366168" y="6698150"/>
            <a:ext cx="3077967" cy="430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2543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KP781 UPGRADES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517079" y="7319775"/>
            <a:ext cx="2776145" cy="1007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Integrate new features for fitness enthusiasts.</a:t>
            </a:r>
          </a:p>
          <a:p>
            <a:pPr algn="ctr">
              <a:lnSpc>
                <a:spcPts val="2720"/>
              </a:lnSpc>
            </a:pPr>
            <a:endParaRPr lang="en-US" sz="1943">
              <a:solidFill>
                <a:srgbClr val="2F18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2525025" y="6927770"/>
            <a:ext cx="4533900" cy="1553443"/>
            <a:chOff x="0" y="0"/>
            <a:chExt cx="1194114" cy="40913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94114" cy="409137"/>
            </a:xfrm>
            <a:custGeom>
              <a:avLst/>
              <a:gdLst/>
              <a:ahLst/>
              <a:cxnLst/>
              <a:rect l="l" t="t" r="r" b="b"/>
              <a:pathLst>
                <a:path w="1194114" h="409137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769734" y="6650081"/>
            <a:ext cx="4044482" cy="574461"/>
            <a:chOff x="0" y="0"/>
            <a:chExt cx="2861253" cy="406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61253" cy="406400"/>
            </a:xfrm>
            <a:custGeom>
              <a:avLst/>
              <a:gdLst/>
              <a:ahLst/>
              <a:cxnLst/>
              <a:rect l="l" t="t" r="r" b="b"/>
              <a:pathLst>
                <a:path w="2861253" h="406400">
                  <a:moveTo>
                    <a:pt x="2658053" y="0"/>
                  </a:moveTo>
                  <a:cubicBezTo>
                    <a:pt x="2770278" y="0"/>
                    <a:pt x="2861253" y="90976"/>
                    <a:pt x="2861253" y="203200"/>
                  </a:cubicBezTo>
                  <a:cubicBezTo>
                    <a:pt x="2861253" y="315424"/>
                    <a:pt x="2770278" y="406400"/>
                    <a:pt x="26580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76200"/>
              <a:ext cx="2861253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3046470" y="6746173"/>
            <a:ext cx="3561224" cy="344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5"/>
              </a:lnSpc>
            </a:pPr>
            <a:r>
              <a:rPr lang="en-US" sz="2032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CONTINUOUS MONITORING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403903" y="7319775"/>
            <a:ext cx="2776145" cy="1007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Adapt strategies based on customer feedback and trends.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922646" y="685986"/>
            <a:ext cx="19097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180471" y="685986"/>
            <a:ext cx="3395825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45296" y="-977972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887797" y="818642"/>
            <a:ext cx="5494955" cy="8208527"/>
            <a:chOff x="0" y="0"/>
            <a:chExt cx="5969000" cy="8916670"/>
          </a:xfrm>
        </p:grpSpPr>
        <p:sp>
          <p:nvSpPr>
            <p:cNvPr id="7" name="Freeform 7"/>
            <p:cNvSpPr/>
            <p:nvPr/>
          </p:nvSpPr>
          <p:spPr>
            <a:xfrm>
              <a:off x="127" y="6350"/>
              <a:ext cx="5968747" cy="8903970"/>
            </a:xfrm>
            <a:custGeom>
              <a:avLst/>
              <a:gdLst/>
              <a:ahLst/>
              <a:cxnLst/>
              <a:rect l="l" t="t" r="r" b="b"/>
              <a:pathLst>
                <a:path w="5968747" h="8903970">
                  <a:moveTo>
                    <a:pt x="2988310" y="8903970"/>
                  </a:moveTo>
                  <a:lnTo>
                    <a:pt x="2980563" y="8903970"/>
                  </a:lnTo>
                  <a:cubicBezTo>
                    <a:pt x="2246376" y="8903970"/>
                    <a:pt x="1538224" y="8630412"/>
                    <a:pt x="986790" y="8133714"/>
                  </a:cubicBezTo>
                  <a:cubicBezTo>
                    <a:pt x="420243" y="7623429"/>
                    <a:pt x="76581" y="6921881"/>
                    <a:pt x="19177" y="6158230"/>
                  </a:cubicBezTo>
                  <a:lnTo>
                    <a:pt x="16510" y="6121781"/>
                  </a:lnTo>
                  <a:cubicBezTo>
                    <a:pt x="4064" y="5781802"/>
                    <a:pt x="0" y="2921762"/>
                    <a:pt x="23876" y="2678811"/>
                  </a:cubicBezTo>
                  <a:cubicBezTo>
                    <a:pt x="96647" y="1941195"/>
                    <a:pt x="439801" y="1261618"/>
                    <a:pt x="990092" y="765302"/>
                  </a:cubicBezTo>
                  <a:cubicBezTo>
                    <a:pt x="1537208" y="271780"/>
                    <a:pt x="2242439" y="0"/>
                    <a:pt x="2975737" y="0"/>
                  </a:cubicBezTo>
                  <a:lnTo>
                    <a:pt x="2992882" y="0"/>
                  </a:lnTo>
                  <a:cubicBezTo>
                    <a:pt x="3726180" y="0"/>
                    <a:pt x="4431411" y="271780"/>
                    <a:pt x="4978527" y="765302"/>
                  </a:cubicBezTo>
                  <a:cubicBezTo>
                    <a:pt x="5528945" y="1261745"/>
                    <a:pt x="5871972" y="1941195"/>
                    <a:pt x="5944743" y="2678684"/>
                  </a:cubicBezTo>
                  <a:cubicBezTo>
                    <a:pt x="5968747" y="2921762"/>
                    <a:pt x="5964555" y="5782310"/>
                    <a:pt x="5952109" y="6122289"/>
                  </a:cubicBezTo>
                  <a:lnTo>
                    <a:pt x="5951982" y="6125083"/>
                  </a:lnTo>
                  <a:lnTo>
                    <a:pt x="5949442" y="6158230"/>
                  </a:lnTo>
                  <a:cubicBezTo>
                    <a:pt x="5892038" y="6921881"/>
                    <a:pt x="5548376" y="7623429"/>
                    <a:pt x="4981829" y="8133715"/>
                  </a:cubicBezTo>
                  <a:cubicBezTo>
                    <a:pt x="4430522" y="8630412"/>
                    <a:pt x="3722497" y="8903970"/>
                    <a:pt x="2988310" y="8903970"/>
                  </a:cubicBezTo>
                  <a:close/>
                  <a:moveTo>
                    <a:pt x="2975737" y="19050"/>
                  </a:moveTo>
                  <a:cubicBezTo>
                    <a:pt x="2247138" y="19050"/>
                    <a:pt x="1546479" y="289052"/>
                    <a:pt x="1002792" y="779399"/>
                  </a:cubicBezTo>
                  <a:cubicBezTo>
                    <a:pt x="455930" y="1272540"/>
                    <a:pt x="115062" y="1947799"/>
                    <a:pt x="42926" y="2680589"/>
                  </a:cubicBezTo>
                  <a:cubicBezTo>
                    <a:pt x="19050" y="2923286"/>
                    <a:pt x="23241" y="5781167"/>
                    <a:pt x="35560" y="6121019"/>
                  </a:cubicBezTo>
                  <a:lnTo>
                    <a:pt x="35687" y="6123686"/>
                  </a:lnTo>
                  <a:lnTo>
                    <a:pt x="38227" y="6156706"/>
                  </a:lnTo>
                  <a:cubicBezTo>
                    <a:pt x="95250" y="6915403"/>
                    <a:pt x="436626" y="7612507"/>
                    <a:pt x="999617" y="8119490"/>
                  </a:cubicBezTo>
                  <a:cubicBezTo>
                    <a:pt x="1547622" y="8613012"/>
                    <a:pt x="2251202" y="8884793"/>
                    <a:pt x="2980690" y="8884793"/>
                  </a:cubicBezTo>
                  <a:lnTo>
                    <a:pt x="2988437" y="8884793"/>
                  </a:lnTo>
                  <a:cubicBezTo>
                    <a:pt x="3717925" y="8884793"/>
                    <a:pt x="4421378" y="8613012"/>
                    <a:pt x="4969383" y="8119490"/>
                  </a:cubicBezTo>
                  <a:cubicBezTo>
                    <a:pt x="5532374" y="7612507"/>
                    <a:pt x="5873750" y="6915403"/>
                    <a:pt x="5930773" y="6156706"/>
                  </a:cubicBezTo>
                  <a:lnTo>
                    <a:pt x="5933313" y="6121527"/>
                  </a:lnTo>
                  <a:cubicBezTo>
                    <a:pt x="5945632" y="5781675"/>
                    <a:pt x="5949950" y="2923159"/>
                    <a:pt x="5925947" y="2680462"/>
                  </a:cubicBezTo>
                  <a:cubicBezTo>
                    <a:pt x="5853684" y="1947672"/>
                    <a:pt x="5512816" y="1272540"/>
                    <a:pt x="4965954" y="779272"/>
                  </a:cubicBezTo>
                  <a:cubicBezTo>
                    <a:pt x="4422140" y="289052"/>
                    <a:pt x="3721481" y="19050"/>
                    <a:pt x="2992882" y="19050"/>
                  </a:cubicBezTo>
                  <a:lnTo>
                    <a:pt x="2975737" y="19050"/>
                  </a:ln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48844" y="155701"/>
              <a:ext cx="5671185" cy="8605520"/>
            </a:xfrm>
            <a:custGeom>
              <a:avLst/>
              <a:gdLst/>
              <a:ahLst/>
              <a:cxnLst/>
              <a:rect l="l" t="t" r="r" b="b"/>
              <a:pathLst>
                <a:path w="5671185" h="8605520">
                  <a:moveTo>
                    <a:pt x="2831846" y="8605394"/>
                  </a:moveTo>
                  <a:cubicBezTo>
                    <a:pt x="2134616" y="8605394"/>
                    <a:pt x="1462024" y="8345425"/>
                    <a:pt x="937895" y="7873493"/>
                  </a:cubicBezTo>
                  <a:cubicBezTo>
                    <a:pt x="399923" y="7388987"/>
                    <a:pt x="73660" y="6722873"/>
                    <a:pt x="19177" y="5997702"/>
                  </a:cubicBezTo>
                  <a:lnTo>
                    <a:pt x="16891" y="5966968"/>
                  </a:lnTo>
                  <a:cubicBezTo>
                    <a:pt x="4572" y="5629021"/>
                    <a:pt x="0" y="2784729"/>
                    <a:pt x="23749" y="2544064"/>
                  </a:cubicBezTo>
                  <a:cubicBezTo>
                    <a:pt x="92710" y="1843532"/>
                    <a:pt x="418592" y="1198245"/>
                    <a:pt x="941324" y="726821"/>
                  </a:cubicBezTo>
                  <a:cubicBezTo>
                    <a:pt x="1461008" y="258064"/>
                    <a:pt x="2130679" y="0"/>
                    <a:pt x="2827020" y="0"/>
                  </a:cubicBezTo>
                  <a:lnTo>
                    <a:pt x="2844165" y="0"/>
                  </a:lnTo>
                  <a:cubicBezTo>
                    <a:pt x="3540506" y="0"/>
                    <a:pt x="4210177" y="258191"/>
                    <a:pt x="4729861" y="726949"/>
                  </a:cubicBezTo>
                  <a:cubicBezTo>
                    <a:pt x="5252593" y="1198373"/>
                    <a:pt x="5578475" y="1843787"/>
                    <a:pt x="5647436" y="2544192"/>
                  </a:cubicBezTo>
                  <a:cubicBezTo>
                    <a:pt x="5671185" y="2784857"/>
                    <a:pt x="5666613" y="5629149"/>
                    <a:pt x="5654167" y="5967731"/>
                  </a:cubicBezTo>
                  <a:lnTo>
                    <a:pt x="5651881" y="5997830"/>
                  </a:lnTo>
                  <a:cubicBezTo>
                    <a:pt x="5597398" y="6722999"/>
                    <a:pt x="5271135" y="7389242"/>
                    <a:pt x="4733163" y="7873747"/>
                  </a:cubicBezTo>
                  <a:cubicBezTo>
                    <a:pt x="4209161" y="8345679"/>
                    <a:pt x="3536569" y="8605521"/>
                    <a:pt x="2839339" y="8605521"/>
                  </a:cubicBezTo>
                  <a:lnTo>
                    <a:pt x="2831846" y="8605521"/>
                  </a:lnTo>
                  <a:close/>
                </a:path>
              </a:pathLst>
            </a:custGeom>
            <a:blipFill>
              <a:blip r:embed="rId4"/>
              <a:stretch>
                <a:fillRect l="-80216" r="-4808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56863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44000" y="4599971"/>
            <a:ext cx="7511176" cy="139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49"/>
              </a:lnSpc>
            </a:pPr>
            <a:r>
              <a:rPr lang="en-US" sz="11153" b="1" i="1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22646" y="685986"/>
            <a:ext cx="19097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80471" y="685986"/>
            <a:ext cx="3395825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40000">
            <a:off x="14483" y="-1341541"/>
            <a:ext cx="12876504" cy="11131181"/>
          </a:xfrm>
          <a:custGeom>
            <a:avLst/>
            <a:gdLst/>
            <a:ahLst/>
            <a:cxnLst/>
            <a:rect l="l" t="t" r="r" b="b"/>
            <a:pathLst>
              <a:path w="12876504" h="11131181">
                <a:moveTo>
                  <a:pt x="0" y="0"/>
                </a:moveTo>
                <a:lnTo>
                  <a:pt x="12876505" y="0"/>
                </a:lnTo>
                <a:lnTo>
                  <a:pt x="12876505" y="11131180"/>
                </a:lnTo>
                <a:lnTo>
                  <a:pt x="0" y="11131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11704" y="1402311"/>
            <a:ext cx="5343520" cy="7520766"/>
            <a:chOff x="0" y="0"/>
            <a:chExt cx="698032" cy="9824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032" cy="982449"/>
            </a:xfrm>
            <a:custGeom>
              <a:avLst/>
              <a:gdLst/>
              <a:ahLst/>
              <a:cxnLst/>
              <a:rect l="l" t="t" r="r" b="b"/>
              <a:pathLst>
                <a:path w="698032" h="982449">
                  <a:moveTo>
                    <a:pt x="60851" y="0"/>
                  </a:moveTo>
                  <a:lnTo>
                    <a:pt x="637181" y="0"/>
                  </a:lnTo>
                  <a:cubicBezTo>
                    <a:pt x="670788" y="0"/>
                    <a:pt x="698032" y="27244"/>
                    <a:pt x="698032" y="60851"/>
                  </a:cubicBezTo>
                  <a:lnTo>
                    <a:pt x="698032" y="921598"/>
                  </a:lnTo>
                  <a:cubicBezTo>
                    <a:pt x="698032" y="937736"/>
                    <a:pt x="691621" y="953214"/>
                    <a:pt x="680209" y="964626"/>
                  </a:cubicBezTo>
                  <a:cubicBezTo>
                    <a:pt x="668797" y="976038"/>
                    <a:pt x="653320" y="982449"/>
                    <a:pt x="637181" y="982449"/>
                  </a:cubicBezTo>
                  <a:lnTo>
                    <a:pt x="60851" y="982449"/>
                  </a:lnTo>
                  <a:cubicBezTo>
                    <a:pt x="44713" y="982449"/>
                    <a:pt x="29235" y="976038"/>
                    <a:pt x="17823" y="964626"/>
                  </a:cubicBezTo>
                  <a:cubicBezTo>
                    <a:pt x="6411" y="953214"/>
                    <a:pt x="0" y="937736"/>
                    <a:pt x="0" y="921598"/>
                  </a:cubicBezTo>
                  <a:lnTo>
                    <a:pt x="0" y="60851"/>
                  </a:lnTo>
                  <a:cubicBezTo>
                    <a:pt x="0" y="44713"/>
                    <a:pt x="6411" y="29235"/>
                    <a:pt x="17823" y="17823"/>
                  </a:cubicBezTo>
                  <a:cubicBezTo>
                    <a:pt x="29235" y="6411"/>
                    <a:pt x="44713" y="0"/>
                    <a:pt x="60851" y="0"/>
                  </a:cubicBezTo>
                  <a:close/>
                </a:path>
              </a:pathLst>
            </a:custGeom>
            <a:blipFill>
              <a:blip r:embed="rId4"/>
              <a:stretch>
                <a:fillRect t="-664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527874">
            <a:off x="7218978" y="3441031"/>
            <a:ext cx="833395" cy="8333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59160" y="59160"/>
              <a:ext cx="694479" cy="694479"/>
            </a:xfrm>
            <a:custGeom>
              <a:avLst/>
              <a:gdLst/>
              <a:ahLst/>
              <a:cxnLst/>
              <a:rect l="l" t="t" r="r" b="b"/>
              <a:pathLst>
                <a:path w="694479" h="694479">
                  <a:moveTo>
                    <a:pt x="386527" y="25020"/>
                  </a:moveTo>
                  <a:lnTo>
                    <a:pt x="437269" y="133745"/>
                  </a:lnTo>
                  <a:cubicBezTo>
                    <a:pt x="462647" y="188123"/>
                    <a:pt x="506357" y="231833"/>
                    <a:pt x="560735" y="257211"/>
                  </a:cubicBezTo>
                  <a:lnTo>
                    <a:pt x="669460" y="307953"/>
                  </a:lnTo>
                  <a:cubicBezTo>
                    <a:pt x="684724" y="315077"/>
                    <a:pt x="694480" y="330396"/>
                    <a:pt x="694480" y="347240"/>
                  </a:cubicBezTo>
                  <a:cubicBezTo>
                    <a:pt x="694480" y="364084"/>
                    <a:pt x="684724" y="379403"/>
                    <a:pt x="669460" y="386527"/>
                  </a:cubicBezTo>
                  <a:lnTo>
                    <a:pt x="560735" y="437269"/>
                  </a:lnTo>
                  <a:cubicBezTo>
                    <a:pt x="506357" y="462647"/>
                    <a:pt x="462647" y="506357"/>
                    <a:pt x="437269" y="560735"/>
                  </a:cubicBezTo>
                  <a:lnTo>
                    <a:pt x="386527" y="669460"/>
                  </a:lnTo>
                  <a:cubicBezTo>
                    <a:pt x="379403" y="684724"/>
                    <a:pt x="364084" y="694480"/>
                    <a:pt x="347240" y="694480"/>
                  </a:cubicBezTo>
                  <a:cubicBezTo>
                    <a:pt x="330396" y="694480"/>
                    <a:pt x="315077" y="684724"/>
                    <a:pt x="307953" y="669460"/>
                  </a:cubicBezTo>
                  <a:lnTo>
                    <a:pt x="257211" y="560735"/>
                  </a:lnTo>
                  <a:cubicBezTo>
                    <a:pt x="231833" y="506357"/>
                    <a:pt x="188123" y="462647"/>
                    <a:pt x="133745" y="437269"/>
                  </a:cubicBezTo>
                  <a:lnTo>
                    <a:pt x="25020" y="386527"/>
                  </a:lnTo>
                  <a:cubicBezTo>
                    <a:pt x="9756" y="379403"/>
                    <a:pt x="0" y="364084"/>
                    <a:pt x="0" y="347240"/>
                  </a:cubicBezTo>
                  <a:cubicBezTo>
                    <a:pt x="0" y="330396"/>
                    <a:pt x="9756" y="315077"/>
                    <a:pt x="25020" y="307953"/>
                  </a:cubicBezTo>
                  <a:lnTo>
                    <a:pt x="133745" y="257211"/>
                  </a:lnTo>
                  <a:cubicBezTo>
                    <a:pt x="188123" y="231833"/>
                    <a:pt x="231833" y="188123"/>
                    <a:pt x="257211" y="133745"/>
                  </a:cubicBezTo>
                  <a:lnTo>
                    <a:pt x="307953" y="25020"/>
                  </a:lnTo>
                  <a:cubicBezTo>
                    <a:pt x="315077" y="9756"/>
                    <a:pt x="330396" y="0"/>
                    <a:pt x="347240" y="0"/>
                  </a:cubicBezTo>
                  <a:cubicBezTo>
                    <a:pt x="364084" y="0"/>
                    <a:pt x="379403" y="9756"/>
                    <a:pt x="386527" y="25020"/>
                  </a:cubicBezTo>
                  <a:close/>
                </a:path>
              </a:pathLst>
            </a:custGeom>
            <a:solidFill>
              <a:srgbClr val="3232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95866" y="8617203"/>
            <a:ext cx="770761" cy="77076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22694" y="8843593"/>
            <a:ext cx="317103" cy="299230"/>
          </a:xfrm>
          <a:custGeom>
            <a:avLst/>
            <a:gdLst/>
            <a:ahLst/>
            <a:cxnLst/>
            <a:rect l="l" t="t" r="r" b="b"/>
            <a:pathLst>
              <a:path w="317103" h="299230">
                <a:moveTo>
                  <a:pt x="0" y="0"/>
                </a:moveTo>
                <a:lnTo>
                  <a:pt x="317103" y="0"/>
                </a:lnTo>
                <a:lnTo>
                  <a:pt x="317103" y="299229"/>
                </a:lnTo>
                <a:lnTo>
                  <a:pt x="0" y="2992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5408008" y="8093531"/>
            <a:ext cx="1294433" cy="12944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5612319" y="8297841"/>
            <a:ext cx="885811" cy="885811"/>
          </a:xfrm>
          <a:custGeom>
            <a:avLst/>
            <a:gdLst/>
            <a:ahLst/>
            <a:cxnLst/>
            <a:rect l="l" t="t" r="r" b="b"/>
            <a:pathLst>
              <a:path w="885811" h="885811">
                <a:moveTo>
                  <a:pt x="0" y="0"/>
                </a:moveTo>
                <a:lnTo>
                  <a:pt x="885811" y="0"/>
                </a:lnTo>
                <a:lnTo>
                  <a:pt x="885811" y="885811"/>
                </a:lnTo>
                <a:lnTo>
                  <a:pt x="0" y="8858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9693911" y="1761323"/>
            <a:ext cx="8034785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Objective Of the Report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22646" y="685986"/>
            <a:ext cx="19097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180471" y="685986"/>
            <a:ext cx="3395825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93911" y="4571198"/>
            <a:ext cx="7565389" cy="176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1638" lvl="1" indent="-245819" algn="l">
              <a:lnSpc>
                <a:spcPts val="3529"/>
              </a:lnSpc>
              <a:buFont typeface="Arial"/>
              <a:buChar char="•"/>
            </a:pPr>
            <a:r>
              <a:rPr lang="en-US" sz="2277" spc="-40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Analyze customer demographics, purchasing behavior, and product performance.</a:t>
            </a:r>
          </a:p>
          <a:p>
            <a:pPr marL="491638" lvl="1" indent="-245819" algn="l">
              <a:lnSpc>
                <a:spcPts val="3529"/>
              </a:lnSpc>
              <a:buFont typeface="Arial"/>
              <a:buChar char="•"/>
            </a:pPr>
            <a:r>
              <a:rPr lang="en-US" sz="2277" spc="-40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Derive actionable insights to guide marketing strategies and product development.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97581">
            <a:off x="-1018250" y="-3290201"/>
            <a:ext cx="9122378" cy="11198448"/>
          </a:xfrm>
          <a:custGeom>
            <a:avLst/>
            <a:gdLst/>
            <a:ahLst/>
            <a:cxnLst/>
            <a:rect l="l" t="t" r="r" b="b"/>
            <a:pathLst>
              <a:path w="9122378" h="11198448">
                <a:moveTo>
                  <a:pt x="0" y="0"/>
                </a:moveTo>
                <a:lnTo>
                  <a:pt x="9122378" y="0"/>
                </a:lnTo>
                <a:lnTo>
                  <a:pt x="9122378" y="11198448"/>
                </a:lnTo>
                <a:lnTo>
                  <a:pt x="0" y="1119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11704" y="1630911"/>
            <a:ext cx="6046239" cy="7520766"/>
            <a:chOff x="0" y="0"/>
            <a:chExt cx="789829" cy="9824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9829" cy="982449"/>
            </a:xfrm>
            <a:custGeom>
              <a:avLst/>
              <a:gdLst/>
              <a:ahLst/>
              <a:cxnLst/>
              <a:rect l="l" t="t" r="r" b="b"/>
              <a:pathLst>
                <a:path w="789829" h="982449">
                  <a:moveTo>
                    <a:pt x="53779" y="0"/>
                  </a:moveTo>
                  <a:lnTo>
                    <a:pt x="736050" y="0"/>
                  </a:lnTo>
                  <a:cubicBezTo>
                    <a:pt x="765752" y="0"/>
                    <a:pt x="789829" y="24078"/>
                    <a:pt x="789829" y="53779"/>
                  </a:cubicBezTo>
                  <a:lnTo>
                    <a:pt x="789829" y="928670"/>
                  </a:lnTo>
                  <a:cubicBezTo>
                    <a:pt x="789829" y="958371"/>
                    <a:pt x="765752" y="982449"/>
                    <a:pt x="736050" y="982449"/>
                  </a:cubicBezTo>
                  <a:lnTo>
                    <a:pt x="53779" y="982449"/>
                  </a:lnTo>
                  <a:cubicBezTo>
                    <a:pt x="24078" y="982449"/>
                    <a:pt x="0" y="958371"/>
                    <a:pt x="0" y="928670"/>
                  </a:cubicBezTo>
                  <a:lnTo>
                    <a:pt x="0" y="53779"/>
                  </a:lnTo>
                  <a:cubicBezTo>
                    <a:pt x="0" y="24078"/>
                    <a:pt x="24078" y="0"/>
                    <a:pt x="53779" y="0"/>
                  </a:cubicBezTo>
                  <a:close/>
                </a:path>
              </a:pathLst>
            </a:custGeom>
            <a:blipFill>
              <a:blip r:embed="rId4"/>
              <a:stretch>
                <a:fillRect l="-14856" r="-7184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01659" y="7863773"/>
            <a:ext cx="564953" cy="56495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7266" tIns="57266" rIns="57266" bIns="57266" rtlCol="0" anchor="ctr"/>
            <a:lstStyle/>
            <a:p>
              <a:pPr algn="ctr">
                <a:lnSpc>
                  <a:spcPts val="235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921046" y="2692702"/>
            <a:ext cx="9854097" cy="100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4"/>
              </a:lnSpc>
            </a:pPr>
            <a:r>
              <a:rPr lang="en-US" sz="6986" b="1">
                <a:solidFill>
                  <a:srgbClr val="2B2B2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Project Details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22646" y="685986"/>
            <a:ext cx="19097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80471" y="685986"/>
            <a:ext cx="3395825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1046" y="3975781"/>
            <a:ext cx="7957338" cy="327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7109" lvl="1" indent="-258555" algn="l">
              <a:lnSpc>
                <a:spcPts val="3712"/>
              </a:lnSpc>
              <a:buFont typeface="Arial"/>
              <a:buChar char="•"/>
            </a:pPr>
            <a:r>
              <a:rPr lang="en-US" sz="2395" b="1" spc="-43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Aim:</a:t>
            </a:r>
            <a:r>
              <a:rPr lang="en-US" sz="2395" spc="-43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 Identify characteristics of the target audience for Aerofit treadmills.</a:t>
            </a:r>
          </a:p>
          <a:p>
            <a:pPr marL="517109" lvl="1" indent="-258555" algn="l">
              <a:lnSpc>
                <a:spcPts val="3712"/>
              </a:lnSpc>
              <a:buFont typeface="Arial"/>
              <a:buChar char="•"/>
            </a:pPr>
            <a:r>
              <a:rPr lang="en-US" sz="2395" b="1" spc="-43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Product Portfolio:</a:t>
            </a:r>
          </a:p>
          <a:p>
            <a:pPr marL="517109" lvl="1" indent="-258555" algn="l">
              <a:lnSpc>
                <a:spcPts val="3712"/>
              </a:lnSpc>
              <a:buFont typeface="Arial"/>
              <a:buChar char="•"/>
            </a:pPr>
            <a:r>
              <a:rPr lang="en-US" sz="2395" b="1" spc="-43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KP281: </a:t>
            </a:r>
            <a:r>
              <a:rPr lang="en-US" sz="2395" spc="-43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Entry-level treadmill ($1,500)</a:t>
            </a:r>
          </a:p>
          <a:p>
            <a:pPr marL="517109" lvl="1" indent="-258555" algn="l">
              <a:lnSpc>
                <a:spcPts val="3712"/>
              </a:lnSpc>
              <a:buFont typeface="Arial"/>
              <a:buChar char="•"/>
            </a:pPr>
            <a:r>
              <a:rPr lang="en-US" sz="2395" b="1" spc="-43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KP481: </a:t>
            </a:r>
            <a:r>
              <a:rPr lang="en-US" sz="2395" spc="-43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Mid-level treadmill for runners ($1,750)</a:t>
            </a:r>
          </a:p>
          <a:p>
            <a:pPr marL="517109" lvl="1" indent="-258555" algn="l">
              <a:lnSpc>
                <a:spcPts val="3712"/>
              </a:lnSpc>
              <a:buFont typeface="Arial"/>
              <a:buChar char="•"/>
            </a:pPr>
            <a:r>
              <a:rPr lang="en-US" sz="2395" b="1" spc="-43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KP781: </a:t>
            </a:r>
            <a:r>
              <a:rPr lang="en-US" sz="2395" spc="-43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Advanced treadmill with premium features ($2,500)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34405" y="-2424537"/>
            <a:ext cx="13094910" cy="3453237"/>
            <a:chOff x="0" y="0"/>
            <a:chExt cx="3448865" cy="909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48865" cy="909494"/>
            </a:xfrm>
            <a:custGeom>
              <a:avLst/>
              <a:gdLst/>
              <a:ahLst/>
              <a:cxnLst/>
              <a:rect l="l" t="t" r="r" b="b"/>
              <a:pathLst>
                <a:path w="3448865" h="909494">
                  <a:moveTo>
                    <a:pt x="3210740" y="0"/>
                  </a:moveTo>
                  <a:lnTo>
                    <a:pt x="3448865" y="238125"/>
                  </a:lnTo>
                  <a:lnTo>
                    <a:pt x="3448865" y="671369"/>
                  </a:lnTo>
                  <a:lnTo>
                    <a:pt x="3210740" y="909494"/>
                  </a:lnTo>
                  <a:lnTo>
                    <a:pt x="238125" y="909494"/>
                  </a:lnTo>
                  <a:lnTo>
                    <a:pt x="0" y="671369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21074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6B00">
                    <a:alpha val="100000"/>
                  </a:srgbClr>
                </a:gs>
                <a:gs pos="50000">
                  <a:srgbClr val="F87635">
                    <a:alpha val="100000"/>
                  </a:srgbClr>
                </a:gs>
                <a:gs pos="100000">
                  <a:srgbClr val="FDDDB2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3500" y="6350"/>
              <a:ext cx="3321865" cy="8396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9425734">
            <a:off x="15012058" y="-3158943"/>
            <a:ext cx="8761717" cy="8957146"/>
          </a:xfrm>
          <a:custGeom>
            <a:avLst/>
            <a:gdLst/>
            <a:ahLst/>
            <a:cxnLst/>
            <a:rect l="l" t="t" r="r" b="b"/>
            <a:pathLst>
              <a:path w="8761717" h="8957146">
                <a:moveTo>
                  <a:pt x="0" y="0"/>
                </a:moveTo>
                <a:lnTo>
                  <a:pt x="8761717" y="0"/>
                </a:lnTo>
                <a:lnTo>
                  <a:pt x="8761717" y="8957145"/>
                </a:lnTo>
                <a:lnTo>
                  <a:pt x="0" y="895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410672" y="8427665"/>
            <a:ext cx="848628" cy="848628"/>
          </a:xfrm>
          <a:custGeom>
            <a:avLst/>
            <a:gdLst/>
            <a:ahLst/>
            <a:cxnLst/>
            <a:rect l="l" t="t" r="r" b="b"/>
            <a:pathLst>
              <a:path w="848628" h="848628">
                <a:moveTo>
                  <a:pt x="0" y="0"/>
                </a:moveTo>
                <a:lnTo>
                  <a:pt x="848628" y="0"/>
                </a:lnTo>
                <a:lnTo>
                  <a:pt x="848628" y="848628"/>
                </a:lnTo>
                <a:lnTo>
                  <a:pt x="0" y="848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4876606">
            <a:off x="-2631017" y="7726570"/>
            <a:ext cx="4714159" cy="4819308"/>
          </a:xfrm>
          <a:custGeom>
            <a:avLst/>
            <a:gdLst/>
            <a:ahLst/>
            <a:cxnLst/>
            <a:rect l="l" t="t" r="r" b="b"/>
            <a:pathLst>
              <a:path w="4714159" h="4819308">
                <a:moveTo>
                  <a:pt x="0" y="0"/>
                </a:moveTo>
                <a:lnTo>
                  <a:pt x="4714159" y="0"/>
                </a:lnTo>
                <a:lnTo>
                  <a:pt x="4714159" y="4819308"/>
                </a:lnTo>
                <a:lnTo>
                  <a:pt x="0" y="4819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270004" y="3691194"/>
            <a:ext cx="4688846" cy="4688846"/>
          </a:xfrm>
          <a:custGeom>
            <a:avLst/>
            <a:gdLst/>
            <a:ahLst/>
            <a:cxnLst/>
            <a:rect l="l" t="t" r="r" b="b"/>
            <a:pathLst>
              <a:path w="4688846" h="4688846">
                <a:moveTo>
                  <a:pt x="0" y="0"/>
                </a:moveTo>
                <a:lnTo>
                  <a:pt x="4688846" y="0"/>
                </a:lnTo>
                <a:lnTo>
                  <a:pt x="4688846" y="4688846"/>
                </a:lnTo>
                <a:lnTo>
                  <a:pt x="0" y="4688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46718" y="2424012"/>
            <a:ext cx="10801582" cy="1267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76"/>
              </a:lnSpc>
            </a:pPr>
            <a:r>
              <a:rPr lang="en-US" sz="9133" b="1" spc="-29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DESCRIPTION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6718" y="3891146"/>
            <a:ext cx="7659182" cy="492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6097" lvl="1" indent="-253048" algn="just">
              <a:lnSpc>
                <a:spcPts val="3281"/>
              </a:lnSpc>
              <a:buFont typeface="Arial"/>
              <a:buChar char="•"/>
            </a:pPr>
            <a:r>
              <a:rPr lang="en-US" sz="2344" b="1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Dataset:</a:t>
            </a:r>
            <a:r>
              <a:rPr lang="en-US" sz="234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aerofit_treadmill_data.csv</a:t>
            </a:r>
          </a:p>
          <a:p>
            <a:pPr marL="506097" lvl="1" indent="-253048" algn="just">
              <a:lnSpc>
                <a:spcPts val="3281"/>
              </a:lnSpc>
              <a:buFont typeface="Arial"/>
              <a:buChar char="•"/>
            </a:pPr>
            <a:r>
              <a:rPr lang="en-US" sz="2344" b="1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Features:</a:t>
            </a:r>
          </a:p>
          <a:p>
            <a:pPr marL="1012193" lvl="2" indent="-337398" algn="just">
              <a:lnSpc>
                <a:spcPts val="3281"/>
              </a:lnSpc>
              <a:buFont typeface="Arial"/>
              <a:buChar char="⚬"/>
            </a:pPr>
            <a:r>
              <a:rPr lang="en-US" sz="234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Product Type (KP281, KP481, KP781)</a:t>
            </a:r>
          </a:p>
          <a:p>
            <a:pPr marL="1012193" lvl="2" indent="-337398" algn="just">
              <a:lnSpc>
                <a:spcPts val="3281"/>
              </a:lnSpc>
              <a:buFont typeface="Arial"/>
              <a:buChar char="⚬"/>
            </a:pPr>
            <a:r>
              <a:rPr lang="en-US" sz="234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Age</a:t>
            </a:r>
          </a:p>
          <a:p>
            <a:pPr marL="1012193" lvl="2" indent="-337398" algn="just">
              <a:lnSpc>
                <a:spcPts val="3281"/>
              </a:lnSpc>
              <a:buFont typeface="Arial"/>
              <a:buChar char="⚬"/>
            </a:pPr>
            <a:r>
              <a:rPr lang="en-US" sz="234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Gender</a:t>
            </a:r>
          </a:p>
          <a:p>
            <a:pPr marL="1012193" lvl="2" indent="-337398" algn="just">
              <a:lnSpc>
                <a:spcPts val="3281"/>
              </a:lnSpc>
              <a:buFont typeface="Arial"/>
              <a:buChar char="⚬"/>
            </a:pPr>
            <a:r>
              <a:rPr lang="en-US" sz="234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Education</a:t>
            </a:r>
          </a:p>
          <a:p>
            <a:pPr marL="1012193" lvl="2" indent="-337398" algn="just">
              <a:lnSpc>
                <a:spcPts val="3281"/>
              </a:lnSpc>
              <a:buFont typeface="Arial"/>
              <a:buChar char="⚬"/>
            </a:pPr>
            <a:r>
              <a:rPr lang="en-US" sz="234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Marital Status</a:t>
            </a:r>
          </a:p>
          <a:p>
            <a:pPr marL="1012193" lvl="2" indent="-337398" algn="just">
              <a:lnSpc>
                <a:spcPts val="3281"/>
              </a:lnSpc>
              <a:buFont typeface="Arial"/>
              <a:buChar char="⚬"/>
            </a:pPr>
            <a:r>
              <a:rPr lang="en-US" sz="234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Usage (Weekly)</a:t>
            </a:r>
          </a:p>
          <a:p>
            <a:pPr marL="1012193" lvl="2" indent="-337398" algn="just">
              <a:lnSpc>
                <a:spcPts val="3281"/>
              </a:lnSpc>
              <a:buFont typeface="Arial"/>
              <a:buChar char="⚬"/>
            </a:pPr>
            <a:r>
              <a:rPr lang="en-US" sz="234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Fitness Level (1-5)</a:t>
            </a:r>
          </a:p>
          <a:p>
            <a:pPr marL="1012193" lvl="2" indent="-337398" algn="just">
              <a:lnSpc>
                <a:spcPts val="3281"/>
              </a:lnSpc>
              <a:buFont typeface="Arial"/>
              <a:buChar char="⚬"/>
            </a:pPr>
            <a:r>
              <a:rPr lang="en-US" sz="234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Income (Annual)</a:t>
            </a:r>
          </a:p>
          <a:p>
            <a:pPr marL="1012193" lvl="2" indent="-337398" algn="just">
              <a:lnSpc>
                <a:spcPts val="3281"/>
              </a:lnSpc>
              <a:buFont typeface="Arial"/>
              <a:buChar char="⚬"/>
            </a:pPr>
            <a:r>
              <a:rPr lang="en-US" sz="234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Expected Miles (Weekly)</a:t>
            </a:r>
          </a:p>
          <a:p>
            <a:pPr algn="just">
              <a:lnSpc>
                <a:spcPts val="3281"/>
              </a:lnSpc>
            </a:pPr>
            <a:endParaRPr lang="en-US" sz="2344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922646" y="685986"/>
            <a:ext cx="19097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80471" y="685986"/>
            <a:ext cx="3395825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477947"/>
            <a:ext cx="7579391" cy="8094495"/>
          </a:xfrm>
          <a:custGeom>
            <a:avLst/>
            <a:gdLst/>
            <a:ahLst/>
            <a:cxnLst/>
            <a:rect l="l" t="t" r="r" b="b"/>
            <a:pathLst>
              <a:path w="7579391" h="8094495">
                <a:moveTo>
                  <a:pt x="0" y="0"/>
                </a:moveTo>
                <a:lnTo>
                  <a:pt x="7579391" y="0"/>
                </a:lnTo>
                <a:lnTo>
                  <a:pt x="7579391" y="8094495"/>
                </a:lnTo>
                <a:lnTo>
                  <a:pt x="0" y="8094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891377" y="2375483"/>
            <a:ext cx="9119743" cy="158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5913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 Exploration and Processing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91377" y="4097505"/>
            <a:ext cx="8667839" cy="543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3232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Import and Overview: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323232"/>
                </a:solidFill>
                <a:latin typeface="Open Sans"/>
                <a:ea typeface="Open Sans"/>
                <a:cs typeface="Open Sans"/>
                <a:sym typeface="Open Sans"/>
              </a:rPr>
              <a:t>Use of pandas for analysis.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323232"/>
                </a:solidFill>
                <a:latin typeface="Open Sans"/>
                <a:ea typeface="Open Sans"/>
                <a:cs typeface="Open Sans"/>
                <a:sym typeface="Open Sans"/>
              </a:rPr>
              <a:t>Shape and data types checked; missing values assessed.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3232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Statistical Summary: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 b="1">
                <a:solidFill>
                  <a:srgbClr val="3232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Categorical</a:t>
            </a:r>
            <a:r>
              <a:rPr lang="en-US" sz="2800">
                <a:solidFill>
                  <a:srgbClr val="323232"/>
                </a:solidFill>
                <a:latin typeface="Open Sans"/>
                <a:ea typeface="Open Sans"/>
                <a:cs typeface="Open Sans"/>
                <a:sym typeface="Open Sans"/>
              </a:rPr>
              <a:t>: Gender, marital status, product types.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 b="1">
                <a:solidFill>
                  <a:srgbClr val="3232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Numerical</a:t>
            </a:r>
            <a:r>
              <a:rPr lang="en-US" sz="2800">
                <a:solidFill>
                  <a:srgbClr val="323232"/>
                </a:solidFill>
                <a:latin typeface="Open Sans"/>
                <a:ea typeface="Open Sans"/>
                <a:cs typeface="Open Sans"/>
                <a:sym typeface="Open Sans"/>
              </a:rPr>
              <a:t>: Mean, median, standard deviation for age, income, usage, fitness, miles.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3232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Freeform 5"/>
          <p:cNvSpPr/>
          <p:nvPr/>
        </p:nvSpPr>
        <p:spPr>
          <a:xfrm rot="-5400000">
            <a:off x="15971342" y="245883"/>
            <a:ext cx="2575916" cy="2084150"/>
          </a:xfrm>
          <a:custGeom>
            <a:avLst/>
            <a:gdLst/>
            <a:ahLst/>
            <a:cxnLst/>
            <a:rect l="l" t="t" r="r" b="b"/>
            <a:pathLst>
              <a:path w="2575916" h="2084150">
                <a:moveTo>
                  <a:pt x="0" y="0"/>
                </a:moveTo>
                <a:lnTo>
                  <a:pt x="2575916" y="0"/>
                </a:lnTo>
                <a:lnTo>
                  <a:pt x="2575916" y="2084150"/>
                </a:lnTo>
                <a:lnTo>
                  <a:pt x="0" y="2084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-2169459">
            <a:off x="11439229" y="9667630"/>
            <a:ext cx="3568482" cy="0"/>
          </a:xfrm>
          <a:prstGeom prst="line">
            <a:avLst/>
          </a:prstGeom>
          <a:ln w="47625" cap="rnd">
            <a:solidFill>
              <a:srgbClr val="642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-2169459">
            <a:off x="9984589" y="435844"/>
            <a:ext cx="3568482" cy="0"/>
          </a:xfrm>
          <a:prstGeom prst="line">
            <a:avLst/>
          </a:prstGeom>
          <a:ln w="47625" cap="rnd">
            <a:solidFill>
              <a:srgbClr val="642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-2169459">
            <a:off x="-1784241" y="6501382"/>
            <a:ext cx="3568482" cy="0"/>
          </a:xfrm>
          <a:prstGeom prst="line">
            <a:avLst/>
          </a:prstGeom>
          <a:ln w="47625" cap="rnd">
            <a:solidFill>
              <a:srgbClr val="642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1922646" y="685986"/>
            <a:ext cx="19097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80471" y="685986"/>
            <a:ext cx="3395825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5957967" y="7956967"/>
            <a:ext cx="2575916" cy="2084150"/>
          </a:xfrm>
          <a:custGeom>
            <a:avLst/>
            <a:gdLst/>
            <a:ahLst/>
            <a:cxnLst/>
            <a:rect l="l" t="t" r="r" b="b"/>
            <a:pathLst>
              <a:path w="2575916" h="2084150">
                <a:moveTo>
                  <a:pt x="0" y="0"/>
                </a:moveTo>
                <a:lnTo>
                  <a:pt x="2575916" y="0"/>
                </a:lnTo>
                <a:lnTo>
                  <a:pt x="2575916" y="2084150"/>
                </a:lnTo>
                <a:lnTo>
                  <a:pt x="0" y="2084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259258" y="245883"/>
            <a:ext cx="2575916" cy="2084150"/>
          </a:xfrm>
          <a:custGeom>
            <a:avLst/>
            <a:gdLst/>
            <a:ahLst/>
            <a:cxnLst/>
            <a:rect l="l" t="t" r="r" b="b"/>
            <a:pathLst>
              <a:path w="2575916" h="2084150">
                <a:moveTo>
                  <a:pt x="0" y="0"/>
                </a:moveTo>
                <a:lnTo>
                  <a:pt x="2575916" y="0"/>
                </a:lnTo>
                <a:lnTo>
                  <a:pt x="2575916" y="2084150"/>
                </a:lnTo>
                <a:lnTo>
                  <a:pt x="0" y="2084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-2169459">
            <a:off x="2581657" y="9532273"/>
            <a:ext cx="3568482" cy="0"/>
          </a:xfrm>
          <a:prstGeom prst="line">
            <a:avLst/>
          </a:prstGeom>
          <a:ln w="47625" cap="rnd">
            <a:solidFill>
              <a:srgbClr val="642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-2169459">
            <a:off x="11067445" y="517058"/>
            <a:ext cx="3568482" cy="0"/>
          </a:xfrm>
          <a:prstGeom prst="line">
            <a:avLst/>
          </a:prstGeom>
          <a:ln w="47625" cap="rnd">
            <a:solidFill>
              <a:srgbClr val="642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-2169459">
            <a:off x="1302981" y="192201"/>
            <a:ext cx="3568482" cy="0"/>
          </a:xfrm>
          <a:prstGeom prst="line">
            <a:avLst/>
          </a:prstGeom>
          <a:ln w="47625" cap="rnd">
            <a:solidFill>
              <a:srgbClr val="642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9144000" y="3545790"/>
            <a:ext cx="7964973" cy="7356739"/>
          </a:xfrm>
          <a:custGeom>
            <a:avLst/>
            <a:gdLst/>
            <a:ahLst/>
            <a:cxnLst/>
            <a:rect l="l" t="t" r="r" b="b"/>
            <a:pathLst>
              <a:path w="7964973" h="7356739">
                <a:moveTo>
                  <a:pt x="7964973" y="0"/>
                </a:moveTo>
                <a:lnTo>
                  <a:pt x="0" y="0"/>
                </a:lnTo>
                <a:lnTo>
                  <a:pt x="0" y="7356739"/>
                </a:lnTo>
                <a:lnTo>
                  <a:pt x="7964973" y="7356739"/>
                </a:lnTo>
                <a:lnTo>
                  <a:pt x="79649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3260165"/>
            <a:ext cx="7794191" cy="69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3"/>
              </a:lnSpc>
            </a:pPr>
            <a:r>
              <a:rPr lang="en-US" sz="5012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Non-Graphical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371185"/>
            <a:ext cx="7460548" cy="260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882" lvl="1" indent="-320941" algn="just">
              <a:lnSpc>
                <a:spcPts val="4162"/>
              </a:lnSpc>
              <a:buFont typeface="Arial"/>
              <a:buChar char="•"/>
            </a:pPr>
            <a:r>
              <a:rPr lang="en-US" sz="297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Value Counts:</a:t>
            </a: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Counts of unique values for categorical features.</a:t>
            </a:r>
          </a:p>
          <a:p>
            <a:pPr marL="641882" lvl="1" indent="-320941" algn="just">
              <a:lnSpc>
                <a:spcPts val="4162"/>
              </a:lnSpc>
              <a:buFont typeface="Arial"/>
              <a:buChar char="•"/>
            </a:pPr>
            <a:r>
              <a:rPr lang="en-US" sz="297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Unique Attributes:</a:t>
            </a: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Listing of unique attributes per category.</a:t>
            </a:r>
          </a:p>
          <a:p>
            <a:pPr algn="l">
              <a:lnSpc>
                <a:spcPts val="4162"/>
              </a:lnSpc>
            </a:pPr>
            <a:endParaRPr lang="en-US" sz="297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922646" y="685986"/>
            <a:ext cx="19097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80471" y="685986"/>
            <a:ext cx="3395825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752452"/>
            <a:ext cx="7297038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3130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Numerical Features:</a:t>
            </a:r>
          </a:p>
          <a:p>
            <a:pPr marL="1209045" lvl="2" indent="-403015" algn="just">
              <a:lnSpc>
                <a:spcPts val="3920"/>
              </a:lnSpc>
              <a:buFont typeface="Arial"/>
              <a:buChar char="⚬"/>
            </a:pPr>
            <a:r>
              <a:rPr lang="en-US" sz="2800" b="1">
                <a:solidFill>
                  <a:srgbClr val="3130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Distribution Plots:</a:t>
            </a:r>
            <a:r>
              <a:rPr lang="en-US" sz="2800">
                <a:solidFill>
                  <a:srgbClr val="313030"/>
                </a:solidFill>
                <a:latin typeface="Open Sans"/>
                <a:ea typeface="Open Sans"/>
                <a:cs typeface="Open Sans"/>
                <a:sym typeface="Open Sans"/>
              </a:rPr>
              <a:t> Age, income, usage.</a:t>
            </a:r>
          </a:p>
          <a:p>
            <a:pPr marL="1209045" lvl="2" indent="-403015" algn="just">
              <a:lnSpc>
                <a:spcPts val="3920"/>
              </a:lnSpc>
              <a:buFont typeface="Arial"/>
              <a:buChar char="⚬"/>
            </a:pPr>
            <a:r>
              <a:rPr lang="en-US" sz="2800" b="1">
                <a:solidFill>
                  <a:srgbClr val="3130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Count Plots: </a:t>
            </a:r>
            <a:r>
              <a:rPr lang="en-US" sz="2800">
                <a:solidFill>
                  <a:srgbClr val="313030"/>
                </a:solidFill>
                <a:latin typeface="Open Sans"/>
                <a:ea typeface="Open Sans"/>
                <a:cs typeface="Open Sans"/>
                <a:sym typeface="Open Sans"/>
              </a:rPr>
              <a:t>Frequency of fitness levels and product types.</a:t>
            </a:r>
          </a:p>
          <a:p>
            <a:pPr marL="1209045" lvl="2" indent="-403015" algn="just">
              <a:lnSpc>
                <a:spcPts val="3920"/>
              </a:lnSpc>
              <a:buFont typeface="Arial"/>
              <a:buChar char="⚬"/>
            </a:pPr>
            <a:r>
              <a:rPr lang="en-US" sz="2800" b="1">
                <a:solidFill>
                  <a:srgbClr val="3130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Box Plots:</a:t>
            </a:r>
            <a:r>
              <a:rPr lang="en-US" sz="2800">
                <a:solidFill>
                  <a:srgbClr val="313030"/>
                </a:solidFill>
                <a:latin typeface="Open Sans"/>
                <a:ea typeface="Open Sans"/>
                <a:cs typeface="Open Sans"/>
                <a:sym typeface="Open Sans"/>
              </a:rPr>
              <a:t> Spread and outliers.</a:t>
            </a:r>
          </a:p>
          <a:p>
            <a:pPr algn="just">
              <a:lnSpc>
                <a:spcPts val="3920"/>
              </a:lnSpc>
            </a:pPr>
            <a:endParaRPr lang="en-US" sz="2800">
              <a:solidFill>
                <a:srgbClr val="31303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Freeform 3"/>
          <p:cNvSpPr/>
          <p:nvPr/>
        </p:nvSpPr>
        <p:spPr>
          <a:xfrm rot="5400000">
            <a:off x="-245883" y="7956967"/>
            <a:ext cx="2575916" cy="2084150"/>
          </a:xfrm>
          <a:custGeom>
            <a:avLst/>
            <a:gdLst/>
            <a:ahLst/>
            <a:cxnLst/>
            <a:rect l="l" t="t" r="r" b="b"/>
            <a:pathLst>
              <a:path w="2575916" h="2084150">
                <a:moveTo>
                  <a:pt x="0" y="0"/>
                </a:moveTo>
                <a:lnTo>
                  <a:pt x="2575916" y="0"/>
                </a:lnTo>
                <a:lnTo>
                  <a:pt x="2575916" y="2084150"/>
                </a:lnTo>
                <a:lnTo>
                  <a:pt x="0" y="2084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-2169459">
            <a:off x="299909" y="9234487"/>
            <a:ext cx="3568482" cy="0"/>
          </a:xfrm>
          <a:prstGeom prst="line">
            <a:avLst/>
          </a:prstGeom>
          <a:ln w="47625" cap="rnd">
            <a:solidFill>
              <a:srgbClr val="642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-2169459">
            <a:off x="15811822" y="1004888"/>
            <a:ext cx="3568482" cy="0"/>
          </a:xfrm>
          <a:prstGeom prst="line">
            <a:avLst/>
          </a:prstGeom>
          <a:ln w="47625" cap="rnd">
            <a:solidFill>
              <a:srgbClr val="642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481753" y="1854536"/>
            <a:ext cx="7532752" cy="6217945"/>
          </a:xfrm>
          <a:custGeom>
            <a:avLst/>
            <a:gdLst/>
            <a:ahLst/>
            <a:cxnLst/>
            <a:rect l="l" t="t" r="r" b="b"/>
            <a:pathLst>
              <a:path w="7532752" h="6217945">
                <a:moveTo>
                  <a:pt x="0" y="0"/>
                </a:moveTo>
                <a:lnTo>
                  <a:pt x="7532752" y="0"/>
                </a:lnTo>
                <a:lnTo>
                  <a:pt x="7532752" y="6217944"/>
                </a:lnTo>
                <a:lnTo>
                  <a:pt x="0" y="6217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3252144"/>
            <a:ext cx="6691349" cy="129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4900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Graphical Analysis - Univariate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22646" y="685986"/>
            <a:ext cx="19097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0471" y="685986"/>
            <a:ext cx="3395825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45883" y="7956967"/>
            <a:ext cx="2575916" cy="2084150"/>
          </a:xfrm>
          <a:custGeom>
            <a:avLst/>
            <a:gdLst/>
            <a:ahLst/>
            <a:cxnLst/>
            <a:rect l="l" t="t" r="r" b="b"/>
            <a:pathLst>
              <a:path w="2575916" h="2084150">
                <a:moveTo>
                  <a:pt x="0" y="0"/>
                </a:moveTo>
                <a:lnTo>
                  <a:pt x="2575916" y="0"/>
                </a:lnTo>
                <a:lnTo>
                  <a:pt x="2575916" y="2084150"/>
                </a:lnTo>
                <a:lnTo>
                  <a:pt x="0" y="2084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2169459">
            <a:off x="299909" y="9234487"/>
            <a:ext cx="3568482" cy="0"/>
          </a:xfrm>
          <a:prstGeom prst="line">
            <a:avLst/>
          </a:prstGeom>
          <a:ln w="47625" cap="rnd">
            <a:solidFill>
              <a:srgbClr val="642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-2169459">
            <a:off x="14647752" y="500988"/>
            <a:ext cx="3568482" cy="0"/>
          </a:xfrm>
          <a:prstGeom prst="line">
            <a:avLst/>
          </a:prstGeom>
          <a:ln w="47625" cap="rnd">
            <a:solidFill>
              <a:srgbClr val="642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144000" y="1216826"/>
            <a:ext cx="7299934" cy="7299934"/>
          </a:xfrm>
          <a:custGeom>
            <a:avLst/>
            <a:gdLst/>
            <a:ahLst/>
            <a:cxnLst/>
            <a:rect l="l" t="t" r="r" b="b"/>
            <a:pathLst>
              <a:path w="7299934" h="7299934">
                <a:moveTo>
                  <a:pt x="0" y="0"/>
                </a:moveTo>
                <a:lnTo>
                  <a:pt x="7299934" y="0"/>
                </a:lnTo>
                <a:lnTo>
                  <a:pt x="7299934" y="7299933"/>
                </a:lnTo>
                <a:lnTo>
                  <a:pt x="0" y="7299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3096260"/>
            <a:ext cx="8689286" cy="131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4904" b="1">
                <a:solidFill>
                  <a:srgbClr val="642F0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Graphical Analysis -Categorical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2075" y="4871168"/>
            <a:ext cx="7026324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Count Plots: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Gender distribution.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Marital status.</a:t>
            </a:r>
          </a:p>
          <a:p>
            <a:pPr algn="just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922646" y="685986"/>
            <a:ext cx="19097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0471" y="685986"/>
            <a:ext cx="3395825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98755">
            <a:off x="6256218" y="2237233"/>
            <a:ext cx="14736981" cy="12739482"/>
          </a:xfrm>
          <a:custGeom>
            <a:avLst/>
            <a:gdLst/>
            <a:ahLst/>
            <a:cxnLst/>
            <a:rect l="l" t="t" r="r" b="b"/>
            <a:pathLst>
              <a:path w="14736981" h="12739482">
                <a:moveTo>
                  <a:pt x="0" y="0"/>
                </a:moveTo>
                <a:lnTo>
                  <a:pt x="14736981" y="0"/>
                </a:lnTo>
                <a:lnTo>
                  <a:pt x="14736981" y="12739482"/>
                </a:lnTo>
                <a:lnTo>
                  <a:pt x="0" y="12739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187103">
            <a:off x="10142912" y="8986877"/>
            <a:ext cx="542845" cy="54284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54495" y="54495"/>
              <a:ext cx="703810" cy="703810"/>
            </a:xfrm>
            <a:custGeom>
              <a:avLst/>
              <a:gdLst/>
              <a:ahLst/>
              <a:cxnLst/>
              <a:rect l="l" t="t" r="r" b="b"/>
              <a:pathLst>
                <a:path w="703810" h="703810">
                  <a:moveTo>
                    <a:pt x="388094" y="23047"/>
                  </a:moveTo>
                  <a:lnTo>
                    <a:pt x="445032" y="145048"/>
                  </a:lnTo>
                  <a:cubicBezTo>
                    <a:pt x="468409" y="195138"/>
                    <a:pt x="508672" y="235401"/>
                    <a:pt x="558762" y="258778"/>
                  </a:cubicBezTo>
                  <a:lnTo>
                    <a:pt x="680763" y="315716"/>
                  </a:lnTo>
                  <a:cubicBezTo>
                    <a:pt x="694823" y="322278"/>
                    <a:pt x="703810" y="336389"/>
                    <a:pt x="703810" y="351905"/>
                  </a:cubicBezTo>
                  <a:cubicBezTo>
                    <a:pt x="703810" y="367421"/>
                    <a:pt x="694823" y="381532"/>
                    <a:pt x="680763" y="388094"/>
                  </a:cubicBezTo>
                  <a:lnTo>
                    <a:pt x="558762" y="445032"/>
                  </a:lnTo>
                  <a:cubicBezTo>
                    <a:pt x="508672" y="468409"/>
                    <a:pt x="468409" y="508672"/>
                    <a:pt x="445032" y="558762"/>
                  </a:cubicBezTo>
                  <a:lnTo>
                    <a:pt x="388094" y="680763"/>
                  </a:lnTo>
                  <a:cubicBezTo>
                    <a:pt x="381532" y="694823"/>
                    <a:pt x="367421" y="703810"/>
                    <a:pt x="351905" y="703810"/>
                  </a:cubicBezTo>
                  <a:cubicBezTo>
                    <a:pt x="336389" y="703810"/>
                    <a:pt x="322278" y="694823"/>
                    <a:pt x="315716" y="680763"/>
                  </a:cubicBezTo>
                  <a:lnTo>
                    <a:pt x="258778" y="558762"/>
                  </a:lnTo>
                  <a:cubicBezTo>
                    <a:pt x="235401" y="508672"/>
                    <a:pt x="195138" y="468409"/>
                    <a:pt x="145048" y="445032"/>
                  </a:cubicBezTo>
                  <a:lnTo>
                    <a:pt x="23047" y="388094"/>
                  </a:lnTo>
                  <a:cubicBezTo>
                    <a:pt x="8987" y="381532"/>
                    <a:pt x="0" y="367421"/>
                    <a:pt x="0" y="351905"/>
                  </a:cubicBezTo>
                  <a:cubicBezTo>
                    <a:pt x="0" y="336389"/>
                    <a:pt x="8987" y="322278"/>
                    <a:pt x="23047" y="315716"/>
                  </a:cubicBezTo>
                  <a:lnTo>
                    <a:pt x="145048" y="258778"/>
                  </a:lnTo>
                  <a:cubicBezTo>
                    <a:pt x="195138" y="235401"/>
                    <a:pt x="235401" y="195138"/>
                    <a:pt x="258778" y="145048"/>
                  </a:cubicBezTo>
                  <a:lnTo>
                    <a:pt x="315716" y="23047"/>
                  </a:lnTo>
                  <a:cubicBezTo>
                    <a:pt x="322278" y="8987"/>
                    <a:pt x="336389" y="0"/>
                    <a:pt x="351905" y="0"/>
                  </a:cubicBezTo>
                  <a:cubicBezTo>
                    <a:pt x="367421" y="0"/>
                    <a:pt x="381532" y="8987"/>
                    <a:pt x="388094" y="23047"/>
                  </a:cubicBezTo>
                  <a:close/>
                </a:path>
              </a:pathLst>
            </a:custGeom>
            <a:solidFill>
              <a:srgbClr val="3232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11704" y="8834814"/>
            <a:ext cx="770761" cy="77076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32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45906" y="9078542"/>
            <a:ext cx="302356" cy="302356"/>
          </a:xfrm>
          <a:custGeom>
            <a:avLst/>
            <a:gdLst/>
            <a:ahLst/>
            <a:cxnLst/>
            <a:rect l="l" t="t" r="r" b="b"/>
            <a:pathLst>
              <a:path w="302356" h="302356">
                <a:moveTo>
                  <a:pt x="0" y="0"/>
                </a:moveTo>
                <a:lnTo>
                  <a:pt x="302356" y="0"/>
                </a:lnTo>
                <a:lnTo>
                  <a:pt x="302356" y="302356"/>
                </a:lnTo>
                <a:lnTo>
                  <a:pt x="0" y="302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018448" y="6980073"/>
            <a:ext cx="1294433" cy="129443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222759" y="7184383"/>
            <a:ext cx="885811" cy="885811"/>
          </a:xfrm>
          <a:custGeom>
            <a:avLst/>
            <a:gdLst/>
            <a:ahLst/>
            <a:cxnLst/>
            <a:rect l="l" t="t" r="r" b="b"/>
            <a:pathLst>
              <a:path w="885811" h="885811">
                <a:moveTo>
                  <a:pt x="0" y="0"/>
                </a:moveTo>
                <a:lnTo>
                  <a:pt x="885811" y="0"/>
                </a:lnTo>
                <a:lnTo>
                  <a:pt x="885811" y="885812"/>
                </a:lnTo>
                <a:lnTo>
                  <a:pt x="0" y="8858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flipV="1">
            <a:off x="17160902" y="9387963"/>
            <a:ext cx="402200" cy="0"/>
          </a:xfrm>
          <a:prstGeom prst="line">
            <a:avLst/>
          </a:prstGeom>
          <a:ln w="38100" cap="flat">
            <a:solidFill>
              <a:srgbClr val="323232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711704" y="796299"/>
            <a:ext cx="91161" cy="9116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22759" y="1577018"/>
            <a:ext cx="7618474" cy="7643177"/>
            <a:chOff x="0" y="0"/>
            <a:chExt cx="2006512" cy="20130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06512" cy="2013018"/>
            </a:xfrm>
            <a:custGeom>
              <a:avLst/>
              <a:gdLst/>
              <a:ahLst/>
              <a:cxnLst/>
              <a:rect l="l" t="t" r="r" b="b"/>
              <a:pathLst>
                <a:path w="2006512" h="2013018">
                  <a:moveTo>
                    <a:pt x="51826" y="0"/>
                  </a:moveTo>
                  <a:lnTo>
                    <a:pt x="1954685" y="0"/>
                  </a:lnTo>
                  <a:cubicBezTo>
                    <a:pt x="1983308" y="0"/>
                    <a:pt x="2006512" y="23203"/>
                    <a:pt x="2006512" y="51826"/>
                  </a:cubicBezTo>
                  <a:lnTo>
                    <a:pt x="2006512" y="1961192"/>
                  </a:lnTo>
                  <a:cubicBezTo>
                    <a:pt x="2006512" y="1974937"/>
                    <a:pt x="2001051" y="1988119"/>
                    <a:pt x="1991332" y="1997838"/>
                  </a:cubicBezTo>
                  <a:cubicBezTo>
                    <a:pt x="1981613" y="2007557"/>
                    <a:pt x="1968430" y="2013018"/>
                    <a:pt x="1954685" y="2013018"/>
                  </a:cubicBezTo>
                  <a:lnTo>
                    <a:pt x="51826" y="2013018"/>
                  </a:lnTo>
                  <a:cubicBezTo>
                    <a:pt x="23203" y="2013018"/>
                    <a:pt x="0" y="1989814"/>
                    <a:pt x="0" y="1961192"/>
                  </a:cubicBezTo>
                  <a:lnTo>
                    <a:pt x="0" y="51826"/>
                  </a:lnTo>
                  <a:cubicBezTo>
                    <a:pt x="0" y="23203"/>
                    <a:pt x="23203" y="0"/>
                    <a:pt x="51826" y="0"/>
                  </a:cubicBezTo>
                  <a:close/>
                </a:path>
              </a:pathLst>
            </a:custGeom>
            <a:solidFill>
              <a:srgbClr val="FFF5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006512" cy="2051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6195" y="1106862"/>
            <a:ext cx="8075462" cy="8513633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84811" y="2615243"/>
            <a:ext cx="863794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15"/>
              </a:lnSpc>
            </a:pPr>
            <a:r>
              <a:rPr lang="en-US" sz="6512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Bivariate 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4811" y="4259497"/>
            <a:ext cx="4607265" cy="139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6230" lvl="1" indent="-298115" algn="l">
              <a:lnSpc>
                <a:spcPts val="3728"/>
              </a:lnSpc>
              <a:buFont typeface="Arial"/>
              <a:buChar char="•"/>
            </a:pPr>
            <a:r>
              <a:rPr lang="en-US" sz="2761" spc="-4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Product vs. Gender:</a:t>
            </a:r>
          </a:p>
          <a:p>
            <a:pPr marL="596230" lvl="1" indent="-298115" algn="l">
              <a:lnSpc>
                <a:spcPts val="3728"/>
              </a:lnSpc>
              <a:buFont typeface="Arial"/>
              <a:buChar char="•"/>
            </a:pPr>
            <a:r>
              <a:rPr lang="en-US" sz="2761" spc="-4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Product vs. Marital Status:</a:t>
            </a:r>
          </a:p>
          <a:p>
            <a:pPr marL="596230" lvl="1" indent="-298115" algn="l">
              <a:lnSpc>
                <a:spcPts val="3728"/>
              </a:lnSpc>
              <a:buFont typeface="Arial"/>
              <a:buChar char="•"/>
            </a:pPr>
            <a:r>
              <a:rPr lang="en-US" sz="2761" spc="-4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Product vs. Age: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922646" y="685986"/>
            <a:ext cx="190977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80471" y="685986"/>
            <a:ext cx="3395825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642</Words>
  <Application>Microsoft Office PowerPoint</Application>
  <PresentationFormat>Custom</PresentationFormat>
  <Paragraphs>121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4" baseType="lpstr">
      <vt:lpstr>Kollektif Bold</vt:lpstr>
      <vt:lpstr>Bricolage Grotesque Bold</vt:lpstr>
      <vt:lpstr>Gotham Bold Italics</vt:lpstr>
      <vt:lpstr>Open Sans</vt:lpstr>
      <vt:lpstr>Saira Bold</vt:lpstr>
      <vt:lpstr>Poppins Bold</vt:lpstr>
      <vt:lpstr>Open Sans Bold</vt:lpstr>
      <vt:lpstr>Bricolage Grotesque</vt:lpstr>
      <vt:lpstr>Poppins</vt:lpstr>
      <vt:lpstr>Arial</vt:lpstr>
      <vt:lpstr>Open Sans Extra Bold</vt:lpstr>
      <vt:lpstr>DM Sans Bold</vt:lpstr>
      <vt:lpstr>Calibri</vt:lpstr>
      <vt:lpstr>Bricolage Grotesque Light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Aero</dc:title>
  <cp:lastModifiedBy>Rian Qadir</cp:lastModifiedBy>
  <cp:revision>2</cp:revision>
  <dcterms:created xsi:type="dcterms:W3CDTF">2006-08-16T00:00:00Z</dcterms:created>
  <dcterms:modified xsi:type="dcterms:W3CDTF">2025-01-01T09:52:26Z</dcterms:modified>
  <dc:identifier>DAGTjIflx98</dc:identifier>
</cp:coreProperties>
</file>